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6433" autoAdjust="0"/>
  </p:normalViewPr>
  <p:slideViewPr>
    <p:cSldViewPr snapToGrid="0" snapToObjects="1">
      <p:cViewPr>
        <p:scale>
          <a:sx n="89" d="100"/>
          <a:sy n="89" d="100"/>
        </p:scale>
        <p:origin x="169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81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#instructor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9820" y="5204349"/>
            <a:ext cx="880282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Naima </a:t>
            </a:r>
            <a:r>
              <a:rPr lang="en-US" sz="2800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Moin</a:t>
            </a:r>
            <a:endParaRPr lang="en-US" sz="2800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u="sng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https://github.com/NAIMAMOIN/APPLIED_DATA_SCIENCE_CAPSTONE</a:t>
            </a:r>
            <a:endParaRPr lang="en-US" sz="2000" u="sng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25-11-2023</a:t>
            </a:r>
            <a:endParaRPr lang="en-US" sz="20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GB" sz="1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GB" sz="18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GB"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GB" sz="18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GB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GB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GB" sz="18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GB" sz="18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GB" sz="18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GB"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GB" sz="18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1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GB" sz="18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GB" sz="18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GB" sz="180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lang="en-GB" sz="1800" u="heavy" spc="-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url:</a:t>
            </a:r>
            <a:endParaRPr lang="en-US" sz="1800" dirty="0"/>
          </a:p>
          <a:p>
            <a:r>
              <a:rPr lang="en-US" sz="1800" u="sng" dirty="0">
                <a:solidFill>
                  <a:srgbClr val="0948CB"/>
                </a:solidFill>
              </a:rPr>
              <a:t>https://github.com/NAIMAMOIN/APPLIED_DATA_SCIENCE_CAPSTONE/blob/MASTER/Lab%202%20(%20Data%20wrangling%20)-checkpoint.ipynb</a:t>
            </a:r>
            <a:endParaRPr lang="en-US" sz="1800" u="sng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GB" sz="18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GB" sz="18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spc="-15" dirty="0" err="1">
                <a:solidFill>
                  <a:srgbClr val="404040"/>
                </a:solidFill>
                <a:latin typeface="Carlito"/>
                <a:cs typeface="Carlito"/>
              </a:rPr>
              <a:t>vs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GB" sz="18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GB" sz="18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GB" sz="18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GB" sz="18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GB" sz="1800" u="sng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https://github.com/NAIMAMOIN/APPLIED_DATA_SCIENCE_CAPSTONE/blob/MASTER/EDA%20with%20Visualization-checkpoint.ipynb</a:t>
            </a:r>
            <a:endParaRPr lang="en-GB" sz="1800" u="sng" spc="-5" dirty="0" smtClean="0">
              <a:solidFill>
                <a:srgbClr val="0948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GB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GB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z="18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GB" sz="18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GB" sz="1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GB" sz="180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n-GB" sz="18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GB" sz="18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12700" marR="5080">
              <a:lnSpc>
                <a:spcPct val="149000"/>
              </a:lnSpc>
            </a:pPr>
            <a:r>
              <a:rPr lang="en-GB" sz="1800" u="sng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https://github.com/NAIMAMOIN/APPLIED_DATA_SCIENCE_CAPSTONE/blob/MASTER/EDA%20with%20SQL-checkpoint.ipynb</a:t>
            </a:r>
            <a:endParaRPr lang="en-GB" sz="1800" u="sng" spc="-5" dirty="0" smtClean="0">
              <a:solidFill>
                <a:srgbClr val="0948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GB"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location</a:t>
            </a:r>
            <a:r>
              <a:rPr lang="en-GB" sz="2000" spc="-5" dirty="0" smtClean="0">
                <a:solidFill>
                  <a:srgbClr val="404040"/>
                </a:solidFill>
                <a:latin typeface="Carlito"/>
                <a:cs typeface="Carlito"/>
              </a:rPr>
              <a:t>.</a:t>
            </a: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endParaRPr lang="en-GB" sz="2000" spc="-5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endParaRPr lang="en-GB" sz="2000" dirty="0">
              <a:latin typeface="Carlito"/>
              <a:cs typeface="Carlito"/>
            </a:endParaRPr>
          </a:p>
          <a:p>
            <a:r>
              <a:rPr lang="en-GB" sz="20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GB" sz="2000" dirty="0">
              <a:latin typeface="Carlito"/>
              <a:cs typeface="Carlito"/>
            </a:endParaRPr>
          </a:p>
          <a:p>
            <a:r>
              <a:rPr lang="en-US" sz="2000" u="sng" dirty="0">
                <a:solidFill>
                  <a:srgbClr val="0948CB"/>
                </a:solidFill>
              </a:rPr>
              <a:t>https://github.com/NAIMAMOIN/APPLIED_DATA_SCIENCE_CAPSTONE/blob/MASTER/Interactive%20Visual%20Analytics%20with%20Folium-checkpoint.ipynb</a:t>
            </a:r>
            <a:endParaRPr lang="en-US" sz="2000" u="sng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GB" sz="18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GB" sz="18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GB" sz="18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GB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18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GB" sz="18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GB" sz="1800" dirty="0">
              <a:latin typeface="Carlito"/>
              <a:cs typeface="Carlito"/>
            </a:endParaRPr>
          </a:p>
          <a:p>
            <a:r>
              <a:rPr lang="en-GB" sz="18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18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GB" sz="18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r>
              <a:rPr lang="en-GB" sz="1800" u="sng" dirty="0">
                <a:solidFill>
                  <a:srgbClr val="0948CB"/>
                </a:solidFill>
                <a:latin typeface="Carlito"/>
                <a:cs typeface="Carlito"/>
              </a:rPr>
              <a:t>https://github.com/NAIMAMOIN/APPLIED_DATA_SCIENCE_CAPSTONE/blob/MASTER/spacex_dash_app.py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69508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18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</a:p>
          <a:p>
            <a:r>
              <a:rPr lang="en-US" sz="1800" u="sng" dirty="0">
                <a:solidFill>
                  <a:srgbClr val="0948CB"/>
                </a:solidFill>
              </a:rPr>
              <a:t>https://github.com/NAIMAMOIN/APPLIED_DATA_SCIENCE_CAPSTONE/blob/MASTER/Machine%20Learning%20Prediction-checkpoint.ipynb</a:t>
            </a:r>
            <a:endParaRPr lang="en-US" sz="1800" u="sng" dirty="0">
              <a:solidFill>
                <a:srgbClr val="0948C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32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33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11"/>
          <p:cNvGrpSpPr/>
          <p:nvPr/>
        </p:nvGrpSpPr>
        <p:grpSpPr>
          <a:xfrm>
            <a:off x="3803572" y="3423808"/>
            <a:ext cx="1938655" cy="1729739"/>
            <a:chOff x="3822191" y="3375659"/>
            <a:chExt cx="1938655" cy="1729739"/>
          </a:xfrm>
        </p:grpSpPr>
        <p:sp>
          <p:nvSpPr>
            <p:cNvPr id="37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41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45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49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53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46700" y="1957723"/>
            <a:ext cx="7203102" cy="3798184"/>
            <a:chOff x="3846700" y="1957723"/>
            <a:chExt cx="7030214" cy="3799060"/>
          </a:xfrm>
        </p:grpSpPr>
        <p:sp>
          <p:nvSpPr>
            <p:cNvPr id="57" name="object 9"/>
            <p:cNvSpPr txBox="1"/>
            <p:nvPr/>
          </p:nvSpPr>
          <p:spPr>
            <a:xfrm>
              <a:off x="4006057" y="1957723"/>
              <a:ext cx="1568450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Split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label</a:t>
              </a:r>
              <a:r>
                <a:rPr sz="1700" spc="-19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column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58" name="object 10"/>
            <p:cNvSpPr txBox="1"/>
            <p:nvPr/>
          </p:nvSpPr>
          <p:spPr>
            <a:xfrm>
              <a:off x="3997891" y="2456180"/>
              <a:ext cx="1722755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‘Class’ </a:t>
              </a:r>
              <a:r>
                <a:rPr sz="1700" spc="-15" dirty="0">
                  <a:solidFill>
                    <a:srgbClr val="FFFFFF"/>
                  </a:solidFill>
                  <a:latin typeface="Carlito"/>
                  <a:cs typeface="Carlito"/>
                </a:rPr>
                <a:t>from</a:t>
              </a:r>
              <a:r>
                <a:rPr sz="1700" spc="-20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15" dirty="0">
                  <a:solidFill>
                    <a:srgbClr val="FFFFFF"/>
                  </a:solidFill>
                  <a:latin typeface="Carlito"/>
                  <a:cs typeface="Carlito"/>
                </a:rPr>
                <a:t>dataset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59" name="object 15"/>
            <p:cNvSpPr txBox="1"/>
            <p:nvPr/>
          </p:nvSpPr>
          <p:spPr>
            <a:xfrm>
              <a:off x="3846700" y="3431109"/>
              <a:ext cx="1524635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spc="-5" dirty="0">
                  <a:solidFill>
                    <a:srgbClr val="FFFFFF"/>
                  </a:solidFill>
                  <a:latin typeface="Carlito"/>
                  <a:cs typeface="Carlito"/>
                </a:rPr>
                <a:t>Fit </a:t>
              </a:r>
              <a:r>
                <a:rPr sz="1400" dirty="0">
                  <a:solidFill>
                    <a:srgbClr val="FFFFFF"/>
                  </a:solidFill>
                  <a:latin typeface="Carlito"/>
                  <a:cs typeface="Carlito"/>
                </a:rPr>
                <a:t>and</a:t>
              </a:r>
              <a:r>
                <a:rPr sz="1400" spc="-1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400" spc="-45" dirty="0">
                  <a:solidFill>
                    <a:srgbClr val="FFFFFF"/>
                  </a:solidFill>
                  <a:latin typeface="Carlito"/>
                  <a:cs typeface="Carlito"/>
                </a:rPr>
                <a:t>Transform</a:t>
              </a:r>
              <a:endParaRPr sz="1400" dirty="0">
                <a:latin typeface="Carlito"/>
                <a:cs typeface="Carlito"/>
              </a:endParaRPr>
            </a:p>
          </p:txBody>
        </p:sp>
        <p:sp>
          <p:nvSpPr>
            <p:cNvPr id="60" name="object 16"/>
            <p:cNvSpPr txBox="1"/>
            <p:nvPr/>
          </p:nvSpPr>
          <p:spPr>
            <a:xfrm>
              <a:off x="3865335" y="3597155"/>
              <a:ext cx="128143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5" dirty="0">
                  <a:solidFill>
                    <a:srgbClr val="FFFFFF"/>
                  </a:solidFill>
                  <a:latin typeface="Carlito"/>
                  <a:cs typeface="Carlito"/>
                </a:rPr>
                <a:t>Features</a:t>
              </a:r>
              <a:r>
                <a:rPr sz="16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dirty="0">
                  <a:solidFill>
                    <a:srgbClr val="FFFFFF"/>
                  </a:solidFill>
                  <a:latin typeface="Carlito"/>
                  <a:cs typeface="Carlito"/>
                </a:rPr>
                <a:t>using</a:t>
              </a:r>
              <a:endParaRPr sz="1600" dirty="0">
                <a:latin typeface="Carlito"/>
                <a:cs typeface="Carlito"/>
              </a:endParaRPr>
            </a:p>
          </p:txBody>
        </p:sp>
        <p:sp>
          <p:nvSpPr>
            <p:cNvPr id="61" name="object 17"/>
            <p:cNvSpPr txBox="1"/>
            <p:nvPr/>
          </p:nvSpPr>
          <p:spPr>
            <a:xfrm>
              <a:off x="3857909" y="4037736"/>
              <a:ext cx="1367790" cy="285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700" spc="-10" dirty="0">
                  <a:solidFill>
                    <a:srgbClr val="FFFFFF"/>
                  </a:solidFill>
                  <a:latin typeface="Carlito"/>
                  <a:cs typeface="Carlito"/>
                </a:rPr>
                <a:t>Standard</a:t>
              </a:r>
              <a:r>
                <a:rPr sz="1700" spc="-20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Scaler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62" name="object 22"/>
            <p:cNvSpPr txBox="1"/>
            <p:nvPr/>
          </p:nvSpPr>
          <p:spPr>
            <a:xfrm>
              <a:off x="3901884" y="5065966"/>
              <a:ext cx="1344930" cy="53668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spc="-30" dirty="0" err="1" smtClean="0">
                  <a:solidFill>
                    <a:srgbClr val="FFFFFF"/>
                  </a:solidFill>
                  <a:latin typeface="Carlito"/>
                  <a:cs typeface="Carlito"/>
                </a:rPr>
                <a:t>Train_test_s</a:t>
              </a:r>
              <a:r>
                <a:rPr lang="en-GB" sz="1700" spc="-30" dirty="0" err="1" smtClean="0">
                  <a:solidFill>
                    <a:srgbClr val="FFFFFF"/>
                  </a:solidFill>
                  <a:latin typeface="Carlito"/>
                  <a:cs typeface="Carlito"/>
                </a:rPr>
                <a:t>pl</a:t>
              </a:r>
              <a:r>
                <a:rPr sz="1700" spc="-30" dirty="0" smtClean="0">
                  <a:solidFill>
                    <a:srgbClr val="FFFFFF"/>
                  </a:solidFill>
                  <a:latin typeface="Carlito"/>
                  <a:cs typeface="Carlito"/>
                </a:rPr>
                <a:t>it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63" name="object 23"/>
            <p:cNvSpPr txBox="1"/>
            <p:nvPr/>
          </p:nvSpPr>
          <p:spPr>
            <a:xfrm>
              <a:off x="4114468" y="5313318"/>
              <a:ext cx="787397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GB" sz="1700" dirty="0" smtClean="0">
                  <a:solidFill>
                    <a:srgbClr val="FFFFFF"/>
                  </a:solidFill>
                  <a:latin typeface="Carlito"/>
                  <a:cs typeface="Carlito"/>
                </a:rPr>
                <a:t>_</a:t>
              </a:r>
              <a:r>
                <a:rPr sz="1700" dirty="0" err="1" smtClean="0">
                  <a:solidFill>
                    <a:srgbClr val="FFFFFF"/>
                  </a:solidFill>
                  <a:latin typeface="Carlito"/>
                  <a:cs typeface="Carlito"/>
                </a:rPr>
                <a:t>d</a:t>
              </a:r>
              <a:r>
                <a:rPr sz="1700" spc="-25" dirty="0" err="1" smtClean="0">
                  <a:solidFill>
                    <a:srgbClr val="FFFFFF"/>
                  </a:solidFill>
                  <a:latin typeface="Carlito"/>
                  <a:cs typeface="Carlito"/>
                </a:rPr>
                <a:t>a</a:t>
              </a:r>
              <a:r>
                <a:rPr sz="1700" spc="-45" dirty="0" err="1" smtClean="0">
                  <a:solidFill>
                    <a:srgbClr val="FFFFFF"/>
                  </a:solidFill>
                  <a:latin typeface="Carlito"/>
                  <a:cs typeface="Carlito"/>
                </a:rPr>
                <a:t>t</a:t>
              </a:r>
              <a:r>
                <a:rPr lang="en-GB" sz="1700" spc="-45" dirty="0">
                  <a:solidFill>
                    <a:srgbClr val="FFFFFF"/>
                  </a:solidFill>
                  <a:latin typeface="Carlito"/>
                  <a:cs typeface="Carlito"/>
                </a:rPr>
                <a:t>a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64" name="object 28"/>
            <p:cNvSpPr txBox="1"/>
            <p:nvPr/>
          </p:nvSpPr>
          <p:spPr>
            <a:xfrm>
              <a:off x="6402598" y="4903349"/>
              <a:ext cx="1219835" cy="285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700" spc="-10" dirty="0">
                  <a:solidFill>
                    <a:srgbClr val="FFFFFF"/>
                  </a:solidFill>
                  <a:latin typeface="Carlito"/>
                  <a:cs typeface="Carlito"/>
                </a:rPr>
                <a:t>GridSearchCV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65" name="object 29"/>
            <p:cNvSpPr txBox="1"/>
            <p:nvPr/>
          </p:nvSpPr>
          <p:spPr>
            <a:xfrm>
              <a:off x="6485890" y="5217033"/>
              <a:ext cx="1732280" cy="539750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 marR="5080" indent="223520">
                <a:lnSpc>
                  <a:spcPts val="2000"/>
                </a:lnSpc>
                <a:spcBef>
                  <a:spcPts val="200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(cv=10) to find  optimal</a:t>
              </a:r>
              <a:r>
                <a:rPr sz="1700" spc="-15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parameters</a:t>
              </a:r>
              <a:endParaRPr sz="1700" dirty="0">
                <a:latin typeface="Carlito"/>
                <a:cs typeface="Carlito"/>
              </a:endParaRPr>
            </a:p>
          </p:txBody>
        </p:sp>
        <p:grpSp>
          <p:nvGrpSpPr>
            <p:cNvPr id="66" name="object 30"/>
            <p:cNvGrpSpPr/>
            <p:nvPr/>
          </p:nvGrpSpPr>
          <p:grpSpPr>
            <a:xfrm>
              <a:off x="6388608" y="3095370"/>
              <a:ext cx="1923414" cy="1442974"/>
              <a:chOff x="6388608" y="3095370"/>
              <a:chExt cx="1923414" cy="1442974"/>
            </a:xfrm>
          </p:grpSpPr>
          <p:sp>
            <p:nvSpPr>
              <p:cNvPr id="79" name="object 31"/>
              <p:cNvSpPr/>
              <p:nvPr/>
            </p:nvSpPr>
            <p:spPr>
              <a:xfrm>
                <a:off x="6691884" y="3095370"/>
                <a:ext cx="269141" cy="287910"/>
              </a:xfrm>
              <a:custGeom>
                <a:avLst/>
                <a:gdLst/>
                <a:ahLst/>
                <a:cxnLst/>
                <a:rect l="l" t="t" r="r" b="b"/>
                <a:pathLst>
                  <a:path w="172084" h="1432560">
                    <a:moveTo>
                      <a:pt x="171703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1703" y="1432560"/>
                    </a:lnTo>
                    <a:lnTo>
                      <a:pt x="171703" y="0"/>
                    </a:lnTo>
                    <a:close/>
                  </a:path>
                </a:pathLst>
              </a:custGeom>
              <a:solidFill>
                <a:srgbClr val="EDC1A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32"/>
              <p:cNvSpPr/>
              <p:nvPr/>
            </p:nvSpPr>
            <p:spPr>
              <a:xfrm>
                <a:off x="6388608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1807590" y="0"/>
                    </a:moveTo>
                    <a:lnTo>
                      <a:pt x="115569" y="0"/>
                    </a:lnTo>
                    <a:lnTo>
                      <a:pt x="70612" y="9017"/>
                    </a:lnTo>
                    <a:lnTo>
                      <a:pt x="33781" y="33782"/>
                    </a:lnTo>
                    <a:lnTo>
                      <a:pt x="9016" y="70485"/>
                    </a:lnTo>
                    <a:lnTo>
                      <a:pt x="0" y="115570"/>
                    </a:lnTo>
                    <a:lnTo>
                      <a:pt x="0" y="1039114"/>
                    </a:lnTo>
                    <a:lnTo>
                      <a:pt x="9016" y="1084199"/>
                    </a:lnTo>
                    <a:lnTo>
                      <a:pt x="33781" y="1120902"/>
                    </a:lnTo>
                    <a:lnTo>
                      <a:pt x="70612" y="1145667"/>
                    </a:lnTo>
                    <a:lnTo>
                      <a:pt x="115569" y="1154684"/>
                    </a:lnTo>
                    <a:lnTo>
                      <a:pt x="1807590" y="1154684"/>
                    </a:lnTo>
                    <a:lnTo>
                      <a:pt x="1852548" y="1145667"/>
                    </a:lnTo>
                    <a:lnTo>
                      <a:pt x="1889378" y="1120902"/>
                    </a:lnTo>
                    <a:lnTo>
                      <a:pt x="1914143" y="1084199"/>
                    </a:lnTo>
                    <a:lnTo>
                      <a:pt x="1923161" y="1039114"/>
                    </a:lnTo>
                    <a:lnTo>
                      <a:pt x="1923161" y="115570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548" y="9017"/>
                    </a:lnTo>
                    <a:lnTo>
                      <a:pt x="1807590" y="0"/>
                    </a:lnTo>
                    <a:close/>
                  </a:path>
                </a:pathLst>
              </a:custGeom>
              <a:solidFill>
                <a:srgbClr val="E283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33"/>
              <p:cNvSpPr/>
              <p:nvPr/>
            </p:nvSpPr>
            <p:spPr>
              <a:xfrm>
                <a:off x="6388608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0" y="115570"/>
                    </a:moveTo>
                    <a:lnTo>
                      <a:pt x="9016" y="70485"/>
                    </a:lnTo>
                    <a:lnTo>
                      <a:pt x="33781" y="33782"/>
                    </a:lnTo>
                    <a:lnTo>
                      <a:pt x="70612" y="9017"/>
                    </a:lnTo>
                    <a:lnTo>
                      <a:pt x="115569" y="0"/>
                    </a:lnTo>
                    <a:lnTo>
                      <a:pt x="1807590" y="0"/>
                    </a:lnTo>
                    <a:lnTo>
                      <a:pt x="1852548" y="9017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570"/>
                    </a:lnTo>
                    <a:lnTo>
                      <a:pt x="1923161" y="1039114"/>
                    </a:lnTo>
                    <a:lnTo>
                      <a:pt x="1914143" y="1084199"/>
                    </a:lnTo>
                    <a:lnTo>
                      <a:pt x="1889378" y="1120902"/>
                    </a:lnTo>
                    <a:lnTo>
                      <a:pt x="1852548" y="1145667"/>
                    </a:lnTo>
                    <a:lnTo>
                      <a:pt x="1807590" y="1154684"/>
                    </a:lnTo>
                    <a:lnTo>
                      <a:pt x="115569" y="1154684"/>
                    </a:lnTo>
                    <a:lnTo>
                      <a:pt x="70612" y="1145667"/>
                    </a:lnTo>
                    <a:lnTo>
                      <a:pt x="33781" y="1120902"/>
                    </a:lnTo>
                    <a:lnTo>
                      <a:pt x="9016" y="1084199"/>
                    </a:lnTo>
                    <a:lnTo>
                      <a:pt x="0" y="1039114"/>
                    </a:lnTo>
                    <a:lnTo>
                      <a:pt x="0" y="115570"/>
                    </a:lnTo>
                    <a:close/>
                  </a:path>
                </a:pathLst>
              </a:custGeom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7" name="object 34"/>
            <p:cNvSpPr txBox="1"/>
            <p:nvPr/>
          </p:nvSpPr>
          <p:spPr>
            <a:xfrm>
              <a:off x="6567679" y="3474713"/>
              <a:ext cx="1593850" cy="19813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200" dirty="0">
                  <a:solidFill>
                    <a:srgbClr val="FFFFFF"/>
                  </a:solidFill>
                  <a:latin typeface="Carlito"/>
                  <a:cs typeface="Carlito"/>
                </a:rPr>
                <a:t>Use</a:t>
              </a:r>
              <a:r>
                <a:rPr sz="1200" spc="-10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200" spc="-10" dirty="0">
                  <a:solidFill>
                    <a:srgbClr val="FFFFFF"/>
                  </a:solidFill>
                  <a:latin typeface="Carlito"/>
                  <a:cs typeface="Carlito"/>
                </a:rPr>
                <a:t>GridSearchCV</a:t>
              </a:r>
              <a:endParaRPr sz="1200" dirty="0">
                <a:latin typeface="Carlito"/>
                <a:cs typeface="Carlito"/>
              </a:endParaRPr>
            </a:p>
          </p:txBody>
        </p:sp>
        <p:sp>
          <p:nvSpPr>
            <p:cNvPr id="68" name="object 35"/>
            <p:cNvSpPr txBox="1"/>
            <p:nvPr/>
          </p:nvSpPr>
          <p:spPr>
            <a:xfrm>
              <a:off x="6602983" y="3661028"/>
              <a:ext cx="148399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solidFill>
                    <a:srgbClr val="FFFFFF"/>
                  </a:solidFill>
                  <a:latin typeface="Carlito"/>
                  <a:cs typeface="Carlito"/>
                </a:rPr>
                <a:t>on LogReg,</a:t>
              </a:r>
              <a:r>
                <a:rPr sz="1400" spc="-20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400" spc="-5" dirty="0">
                  <a:solidFill>
                    <a:srgbClr val="FFFFFF"/>
                  </a:solidFill>
                  <a:latin typeface="Carlito"/>
                  <a:cs typeface="Carlito"/>
                </a:rPr>
                <a:t>SVM,</a:t>
              </a:r>
              <a:endParaRPr sz="1400" dirty="0">
                <a:latin typeface="Carlito"/>
                <a:cs typeface="Carlito"/>
              </a:endParaRPr>
            </a:p>
          </p:txBody>
        </p:sp>
        <p:sp>
          <p:nvSpPr>
            <p:cNvPr id="69" name="object 36"/>
            <p:cNvSpPr txBox="1"/>
            <p:nvPr/>
          </p:nvSpPr>
          <p:spPr>
            <a:xfrm>
              <a:off x="6535928" y="3899408"/>
              <a:ext cx="160274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FFFFFF"/>
                  </a:solidFill>
                  <a:latin typeface="Carlito"/>
                  <a:cs typeface="Carlito"/>
                </a:rPr>
                <a:t>Decision </a:t>
              </a:r>
              <a:r>
                <a:rPr sz="1600" spc="-45" dirty="0">
                  <a:solidFill>
                    <a:srgbClr val="FFFFFF"/>
                  </a:solidFill>
                  <a:latin typeface="Carlito"/>
                  <a:cs typeface="Carlito"/>
                </a:rPr>
                <a:t>Tree,</a:t>
              </a:r>
              <a:r>
                <a:rPr sz="1600" spc="-2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dirty="0">
                  <a:solidFill>
                    <a:srgbClr val="FFFFFF"/>
                  </a:solidFill>
                  <a:latin typeface="Carlito"/>
                  <a:cs typeface="Carlito"/>
                </a:rPr>
                <a:t>and</a:t>
              </a:r>
              <a:endParaRPr sz="1600" dirty="0">
                <a:latin typeface="Carlito"/>
                <a:cs typeface="Carlito"/>
              </a:endParaRPr>
            </a:p>
          </p:txBody>
        </p:sp>
        <p:sp>
          <p:nvSpPr>
            <p:cNvPr id="70" name="object 37"/>
            <p:cNvSpPr txBox="1"/>
            <p:nvPr/>
          </p:nvSpPr>
          <p:spPr>
            <a:xfrm>
              <a:off x="6930135" y="4145630"/>
              <a:ext cx="1820037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solidFill>
                    <a:srgbClr val="FFFFFF"/>
                  </a:solidFill>
                  <a:latin typeface="Carlito"/>
                  <a:cs typeface="Carlito"/>
                </a:rPr>
                <a:t>KNN</a:t>
              </a:r>
              <a:r>
                <a:rPr sz="1600" spc="-14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6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endParaRPr sz="1600" dirty="0">
                <a:latin typeface="Carlito"/>
                <a:cs typeface="Carlito"/>
              </a:endParaRPr>
            </a:p>
          </p:txBody>
        </p:sp>
        <p:sp>
          <p:nvSpPr>
            <p:cNvPr id="71" name="object 42"/>
            <p:cNvSpPr txBox="1"/>
            <p:nvPr/>
          </p:nvSpPr>
          <p:spPr>
            <a:xfrm>
              <a:off x="6624320" y="2038982"/>
              <a:ext cx="1455420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Score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r>
                <a:rPr sz="1700" spc="-18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on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72" name="object 43"/>
            <p:cNvSpPr txBox="1"/>
            <p:nvPr/>
          </p:nvSpPr>
          <p:spPr>
            <a:xfrm>
              <a:off x="6805930" y="2456180"/>
              <a:ext cx="1071880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split </a:t>
              </a: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test</a:t>
              </a:r>
              <a:r>
                <a:rPr sz="1700" spc="-19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set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73" name="object 48"/>
            <p:cNvSpPr txBox="1"/>
            <p:nvPr/>
          </p:nvSpPr>
          <p:spPr>
            <a:xfrm>
              <a:off x="9294876" y="1959453"/>
              <a:ext cx="1519555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Confusion</a:t>
              </a:r>
              <a:r>
                <a:rPr sz="1700" spc="-1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Matrix</a:t>
              </a:r>
              <a:endParaRPr sz="1700" dirty="0">
                <a:latin typeface="Carlito"/>
                <a:cs typeface="Carlito"/>
              </a:endParaRPr>
            </a:p>
          </p:txBody>
        </p:sp>
        <p:sp>
          <p:nvSpPr>
            <p:cNvPr id="74" name="object 49"/>
            <p:cNvSpPr txBox="1"/>
            <p:nvPr/>
          </p:nvSpPr>
          <p:spPr>
            <a:xfrm>
              <a:off x="9299193" y="2456180"/>
              <a:ext cx="1202690" cy="285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700" spc="-25" dirty="0">
                  <a:solidFill>
                    <a:srgbClr val="FFFFFF"/>
                  </a:solidFill>
                  <a:latin typeface="Carlito"/>
                  <a:cs typeface="Carlito"/>
                </a:rPr>
                <a:t>for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all</a:t>
              </a:r>
              <a:r>
                <a:rPr sz="1700" spc="-16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75" name="object 50"/>
            <p:cNvGrpSpPr/>
            <p:nvPr/>
          </p:nvGrpSpPr>
          <p:grpSpPr>
            <a:xfrm>
              <a:off x="8938259" y="3375659"/>
              <a:ext cx="1938655" cy="1170305"/>
              <a:chOff x="8938259" y="3375659"/>
              <a:chExt cx="1938655" cy="1170305"/>
            </a:xfrm>
          </p:grpSpPr>
          <p:sp>
            <p:nvSpPr>
              <p:cNvPr id="77" name="object 51"/>
              <p:cNvSpPr/>
              <p:nvPr/>
            </p:nvSpPr>
            <p:spPr>
              <a:xfrm>
                <a:off x="8945879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1807591" y="0"/>
                    </a:moveTo>
                    <a:lnTo>
                      <a:pt x="115570" y="0"/>
                    </a:lnTo>
                    <a:lnTo>
                      <a:pt x="70612" y="9017"/>
                    </a:lnTo>
                    <a:lnTo>
                      <a:pt x="33781" y="33782"/>
                    </a:lnTo>
                    <a:lnTo>
                      <a:pt x="9017" y="70485"/>
                    </a:lnTo>
                    <a:lnTo>
                      <a:pt x="0" y="115570"/>
                    </a:lnTo>
                    <a:lnTo>
                      <a:pt x="0" y="1039114"/>
                    </a:lnTo>
                    <a:lnTo>
                      <a:pt x="9017" y="1084199"/>
                    </a:lnTo>
                    <a:lnTo>
                      <a:pt x="33781" y="1120902"/>
                    </a:lnTo>
                    <a:lnTo>
                      <a:pt x="70612" y="1145667"/>
                    </a:lnTo>
                    <a:lnTo>
                      <a:pt x="115570" y="1154684"/>
                    </a:lnTo>
                    <a:lnTo>
                      <a:pt x="1807591" y="1154684"/>
                    </a:lnTo>
                    <a:lnTo>
                      <a:pt x="1852549" y="1145667"/>
                    </a:lnTo>
                    <a:lnTo>
                      <a:pt x="1889378" y="1120902"/>
                    </a:lnTo>
                    <a:lnTo>
                      <a:pt x="1914144" y="1084199"/>
                    </a:lnTo>
                    <a:lnTo>
                      <a:pt x="1923161" y="1039114"/>
                    </a:lnTo>
                    <a:lnTo>
                      <a:pt x="1923161" y="115570"/>
                    </a:lnTo>
                    <a:lnTo>
                      <a:pt x="1914144" y="70485"/>
                    </a:lnTo>
                    <a:lnTo>
                      <a:pt x="1889378" y="33782"/>
                    </a:lnTo>
                    <a:lnTo>
                      <a:pt x="1852549" y="9017"/>
                    </a:lnTo>
                    <a:lnTo>
                      <a:pt x="1807591" y="0"/>
                    </a:lnTo>
                    <a:close/>
                  </a:path>
                </a:pathLst>
              </a:custGeom>
              <a:solidFill>
                <a:srgbClr val="E2831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52"/>
              <p:cNvSpPr/>
              <p:nvPr/>
            </p:nvSpPr>
            <p:spPr>
              <a:xfrm>
                <a:off x="8945879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0" y="115570"/>
                    </a:moveTo>
                    <a:lnTo>
                      <a:pt x="9017" y="70485"/>
                    </a:lnTo>
                    <a:lnTo>
                      <a:pt x="33781" y="33782"/>
                    </a:lnTo>
                    <a:lnTo>
                      <a:pt x="70612" y="9017"/>
                    </a:lnTo>
                    <a:lnTo>
                      <a:pt x="115570" y="0"/>
                    </a:lnTo>
                    <a:lnTo>
                      <a:pt x="1807591" y="0"/>
                    </a:lnTo>
                    <a:lnTo>
                      <a:pt x="1852549" y="9017"/>
                    </a:lnTo>
                    <a:lnTo>
                      <a:pt x="1889378" y="33782"/>
                    </a:lnTo>
                    <a:lnTo>
                      <a:pt x="1914144" y="70485"/>
                    </a:lnTo>
                    <a:lnTo>
                      <a:pt x="1923161" y="115570"/>
                    </a:lnTo>
                    <a:lnTo>
                      <a:pt x="1923161" y="1039114"/>
                    </a:lnTo>
                    <a:lnTo>
                      <a:pt x="1914144" y="1084199"/>
                    </a:lnTo>
                    <a:lnTo>
                      <a:pt x="1889378" y="1120902"/>
                    </a:lnTo>
                    <a:lnTo>
                      <a:pt x="1852549" y="1145667"/>
                    </a:lnTo>
                    <a:lnTo>
                      <a:pt x="1807591" y="1154684"/>
                    </a:lnTo>
                    <a:lnTo>
                      <a:pt x="115570" y="1154684"/>
                    </a:lnTo>
                    <a:lnTo>
                      <a:pt x="70612" y="1145667"/>
                    </a:lnTo>
                    <a:lnTo>
                      <a:pt x="33781" y="1120902"/>
                    </a:lnTo>
                    <a:lnTo>
                      <a:pt x="9017" y="1084199"/>
                    </a:lnTo>
                    <a:lnTo>
                      <a:pt x="0" y="1039114"/>
                    </a:lnTo>
                    <a:lnTo>
                      <a:pt x="0" y="115570"/>
                    </a:lnTo>
                    <a:close/>
                  </a:path>
                </a:pathLst>
              </a:custGeom>
              <a:ln w="1523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6" name="object 53"/>
            <p:cNvSpPr txBox="1"/>
            <p:nvPr/>
          </p:nvSpPr>
          <p:spPr>
            <a:xfrm>
              <a:off x="9055354" y="3656457"/>
              <a:ext cx="1709420" cy="539750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3825" marR="5080" indent="-111760">
                <a:lnSpc>
                  <a:spcPts val="2000"/>
                </a:lnSpc>
                <a:spcBef>
                  <a:spcPts val="200"/>
                </a:spcBef>
              </a:pP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Barplot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to</a:t>
              </a:r>
              <a:r>
                <a:rPr sz="1700" spc="-15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compare  </a:t>
              </a:r>
              <a:r>
                <a:rPr sz="1700" spc="-10" dirty="0">
                  <a:solidFill>
                    <a:srgbClr val="FFFFFF"/>
                  </a:solidFill>
                  <a:latin typeface="Carlito"/>
                  <a:cs typeface="Carlito"/>
                </a:rPr>
                <a:t>scores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of</a:t>
              </a:r>
              <a:r>
                <a:rPr sz="1700" spc="-15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endParaRPr sz="170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6" y="1559999"/>
            <a:ext cx="7627444" cy="42904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37611" y="1667576"/>
            <a:ext cx="31332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pc="-5" dirty="0">
                <a:latin typeface="Carlito"/>
                <a:cs typeface="Carlito"/>
              </a:rPr>
              <a:t>This is </a:t>
            </a:r>
            <a:r>
              <a:rPr lang="en-GB" dirty="0">
                <a:latin typeface="Carlito"/>
                <a:cs typeface="Carlito"/>
              </a:rPr>
              <a:t>a </a:t>
            </a:r>
            <a:r>
              <a:rPr lang="en-GB" spc="-20" dirty="0">
                <a:latin typeface="Carlito"/>
                <a:cs typeface="Carlito"/>
              </a:rPr>
              <a:t>preview </a:t>
            </a:r>
            <a:r>
              <a:rPr lang="en-GB" spc="-5" dirty="0">
                <a:latin typeface="Carlito"/>
                <a:cs typeface="Carlito"/>
              </a:rPr>
              <a:t>of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 err="1">
                <a:latin typeface="Carlito"/>
                <a:cs typeface="Carlito"/>
              </a:rPr>
              <a:t>Plotly</a:t>
            </a:r>
            <a:r>
              <a:rPr lang="en-GB" spc="-15" dirty="0">
                <a:latin typeface="Carlito"/>
                <a:cs typeface="Carlito"/>
              </a:rPr>
              <a:t> dashboard.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20" dirty="0">
                <a:latin typeface="Carlito"/>
                <a:cs typeface="Carlito"/>
              </a:rPr>
              <a:t>following </a:t>
            </a:r>
            <a:r>
              <a:rPr lang="en-GB" spc="-5" dirty="0">
                <a:latin typeface="Carlito"/>
                <a:cs typeface="Carlito"/>
              </a:rPr>
              <a:t>sides will show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results </a:t>
            </a:r>
            <a:r>
              <a:rPr lang="en-GB" spc="-5" dirty="0">
                <a:latin typeface="Carlito"/>
                <a:cs typeface="Carlito"/>
              </a:rPr>
              <a:t>of </a:t>
            </a:r>
            <a:r>
              <a:rPr lang="en-GB" spc="-20" dirty="0">
                <a:latin typeface="Carlito"/>
                <a:cs typeface="Carlito"/>
              </a:rPr>
              <a:t>EDA </a:t>
            </a:r>
            <a:r>
              <a:rPr lang="en-GB" spc="-5" dirty="0">
                <a:latin typeface="Carlito"/>
                <a:cs typeface="Carlito"/>
              </a:rPr>
              <a:t>with  </a:t>
            </a:r>
            <a:r>
              <a:rPr lang="en-GB" spc="-20" dirty="0">
                <a:latin typeface="Carlito"/>
                <a:cs typeface="Carlito"/>
              </a:rPr>
              <a:t>visualization, EDA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dirty="0">
                <a:latin typeface="Carlito"/>
                <a:cs typeface="Carlito"/>
              </a:rPr>
              <a:t>SQL, </a:t>
            </a:r>
            <a:r>
              <a:rPr lang="en-GB" spc="-25" dirty="0">
                <a:latin typeface="Carlito"/>
                <a:cs typeface="Carlito"/>
              </a:rPr>
              <a:t>Interactive </a:t>
            </a:r>
            <a:r>
              <a:rPr lang="en-GB" dirty="0">
                <a:latin typeface="Carlito"/>
                <a:cs typeface="Carlito"/>
              </a:rPr>
              <a:t>Map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spc="-20" dirty="0">
                <a:latin typeface="Carlito"/>
                <a:cs typeface="Carlito"/>
              </a:rPr>
              <a:t>Folium, </a:t>
            </a:r>
            <a:r>
              <a:rPr lang="en-GB" dirty="0">
                <a:latin typeface="Carlito"/>
                <a:cs typeface="Carlito"/>
              </a:rPr>
              <a:t>and </a:t>
            </a:r>
            <a:r>
              <a:rPr lang="en-GB" spc="-10" dirty="0">
                <a:latin typeface="Carlito"/>
                <a:cs typeface="Carlito"/>
              </a:rPr>
              <a:t>finally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results </a:t>
            </a:r>
            <a:r>
              <a:rPr lang="en-GB" spc="-5" dirty="0">
                <a:latin typeface="Carlito"/>
                <a:cs typeface="Carlito"/>
              </a:rPr>
              <a:t>of our </a:t>
            </a:r>
            <a:r>
              <a:rPr lang="en-GB" dirty="0">
                <a:latin typeface="Carlito"/>
                <a:cs typeface="Carlito"/>
              </a:rPr>
              <a:t>model </a:t>
            </a:r>
            <a:r>
              <a:rPr lang="en-GB" spc="-5" dirty="0">
                <a:latin typeface="Carlito"/>
                <a:cs typeface="Carlito"/>
              </a:rPr>
              <a:t>with  </a:t>
            </a:r>
            <a:r>
              <a:rPr lang="en-GB" dirty="0">
                <a:latin typeface="Carlito"/>
                <a:cs typeface="Carlito"/>
              </a:rPr>
              <a:t>about 83%</a:t>
            </a:r>
            <a:r>
              <a:rPr lang="en-GB" spc="-5" dirty="0">
                <a:latin typeface="Carlito"/>
                <a:cs typeface="Carlito"/>
              </a:rPr>
              <a:t> </a:t>
            </a:r>
            <a:r>
              <a:rPr lang="en-GB" spc="-45" dirty="0">
                <a:latin typeface="Carlito"/>
                <a:cs typeface="Carlito"/>
              </a:rPr>
              <a:t>accuracy.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631071"/>
            <a:ext cx="8364364" cy="10515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spc="-20" dirty="0">
                <a:latin typeface="Carlito"/>
                <a:cs typeface="Carlito"/>
              </a:rPr>
              <a:t>Green indicates successful </a:t>
            </a:r>
            <a:r>
              <a:rPr lang="en-GB" sz="2000" spc="-10" dirty="0">
                <a:latin typeface="Carlito"/>
                <a:cs typeface="Carlito"/>
              </a:rPr>
              <a:t>launch; </a:t>
            </a:r>
            <a:r>
              <a:rPr lang="en-GB" sz="2000" spc="-15" dirty="0">
                <a:latin typeface="Carlito"/>
                <a:cs typeface="Carlito"/>
              </a:rPr>
              <a:t>Purple </a:t>
            </a:r>
            <a:r>
              <a:rPr lang="en-GB" sz="2000" spc="-20" dirty="0">
                <a:latin typeface="Carlito"/>
                <a:cs typeface="Carlito"/>
              </a:rPr>
              <a:t>indicates unsuccessful</a:t>
            </a:r>
            <a:r>
              <a:rPr lang="en-GB" sz="2000" spc="180" dirty="0">
                <a:latin typeface="Carlito"/>
                <a:cs typeface="Carlito"/>
              </a:rPr>
              <a:t> </a:t>
            </a:r>
            <a:r>
              <a:rPr lang="en-GB" sz="2000" spc="-10" dirty="0">
                <a:latin typeface="Carlito"/>
                <a:cs typeface="Carlito"/>
              </a:rPr>
              <a:t>launch.</a:t>
            </a:r>
            <a:endParaRPr lang="en-GB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13887" y="1381947"/>
            <a:ext cx="11457972" cy="214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00716" y="4790856"/>
            <a:ext cx="8674289" cy="10515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Graphic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suggests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an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increase </a:t>
            </a:r>
            <a:r>
              <a:rPr lang="en-GB" sz="2000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2000" spc="-40" dirty="0">
                <a:solidFill>
                  <a:srgbClr val="0948CB"/>
                </a:solidFill>
                <a:latin typeface="Carlito"/>
                <a:cs typeface="Carlito"/>
              </a:rPr>
              <a:t>rate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over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time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(indicated </a:t>
            </a:r>
            <a:r>
              <a:rPr lang="en-GB" sz="2000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Flight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Number).  </a:t>
            </a: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Likely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a big </a:t>
            </a: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breakthrough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around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flight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20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which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significantly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increased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rate. 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CCAFS appears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to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be the main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launch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site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as it has the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most</a:t>
            </a:r>
            <a:r>
              <a:rPr lang="en-GB" sz="2000" spc="-9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2000" spc="-20" dirty="0" smtClean="0">
                <a:solidFill>
                  <a:srgbClr val="0948CB"/>
                </a:solidFill>
                <a:latin typeface="Carlito"/>
                <a:cs typeface="Carlito"/>
              </a:rPr>
              <a:t>volume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.</a:t>
            </a:r>
            <a:endParaRPr lang="en-GB" sz="2000" dirty="0" smtClean="0">
              <a:solidFill>
                <a:srgbClr val="0948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9617" y="4320598"/>
            <a:ext cx="821999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spc="-20" dirty="0">
                <a:latin typeface="Carlito"/>
                <a:cs typeface="Carlito"/>
              </a:rPr>
              <a:t>Green indicates successful </a:t>
            </a:r>
            <a:r>
              <a:rPr lang="en-GB" sz="2000" spc="-10" dirty="0">
                <a:latin typeface="Carlito"/>
                <a:cs typeface="Carlito"/>
              </a:rPr>
              <a:t>launch; </a:t>
            </a:r>
            <a:r>
              <a:rPr lang="en-GB" sz="2000" spc="-15" dirty="0">
                <a:latin typeface="Carlito"/>
                <a:cs typeface="Carlito"/>
              </a:rPr>
              <a:t>Purple </a:t>
            </a:r>
            <a:r>
              <a:rPr lang="en-GB" sz="2000" spc="-20" dirty="0">
                <a:latin typeface="Carlito"/>
                <a:cs typeface="Carlito"/>
              </a:rPr>
              <a:t>indicates unsuccessful</a:t>
            </a:r>
            <a:r>
              <a:rPr lang="en-GB" sz="2000" spc="185" dirty="0">
                <a:latin typeface="Carlito"/>
                <a:cs typeface="Carlito"/>
              </a:rPr>
              <a:t> </a:t>
            </a:r>
            <a:r>
              <a:rPr lang="en-GB" sz="2000" spc="-10" dirty="0">
                <a:latin typeface="Carlito"/>
                <a:cs typeface="Carlito"/>
              </a:rPr>
              <a:t>launch.</a:t>
            </a:r>
            <a:endParaRPr lang="en-GB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Payload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mass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appears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to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fall mostly between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0-6000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kg.  </a:t>
            </a: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Different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launch 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sites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also </a:t>
            </a:r>
            <a:r>
              <a:rPr lang="en-GB" sz="2000" spc="-15" dirty="0">
                <a:solidFill>
                  <a:srgbClr val="0948CB"/>
                </a:solidFill>
                <a:latin typeface="Carlito"/>
                <a:cs typeface="Carlito"/>
              </a:rPr>
              <a:t>seem to use </a:t>
            </a:r>
            <a:r>
              <a:rPr lang="en-GB" sz="2000" spc="-25" dirty="0">
                <a:solidFill>
                  <a:srgbClr val="0948CB"/>
                </a:solidFill>
                <a:latin typeface="Carlito"/>
                <a:cs typeface="Carlito"/>
              </a:rPr>
              <a:t>different </a:t>
            </a:r>
            <a:r>
              <a:rPr lang="en-GB" sz="2000" spc="-20" dirty="0">
                <a:solidFill>
                  <a:srgbClr val="0948CB"/>
                </a:solidFill>
                <a:latin typeface="Carlito"/>
                <a:cs typeface="Carlito"/>
              </a:rPr>
              <a:t>payload</a:t>
            </a:r>
            <a:r>
              <a:rPr lang="en-GB" sz="2000" spc="-1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0948CB"/>
                </a:solidFill>
                <a:latin typeface="Carlito"/>
                <a:cs typeface="Carlito"/>
              </a:rPr>
              <a:t>mass.</a:t>
            </a:r>
            <a:endParaRPr lang="en-GB" sz="2000" dirty="0">
              <a:solidFill>
                <a:srgbClr val="0948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81795"/>
            <a:ext cx="91825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ES-L1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(1), </a:t>
            </a:r>
            <a:r>
              <a:rPr lang="en-GB" sz="1600" spc="-25" dirty="0">
                <a:solidFill>
                  <a:srgbClr val="0948CB"/>
                </a:solidFill>
                <a:latin typeface="Carlito"/>
                <a:cs typeface="Carlito"/>
              </a:rPr>
              <a:t>GEO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(1), HEO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(1) </a:t>
            </a:r>
            <a:r>
              <a:rPr lang="en-GB" sz="1600" spc="-25" dirty="0">
                <a:solidFill>
                  <a:srgbClr val="0948CB"/>
                </a:solidFill>
                <a:latin typeface="Carlito"/>
                <a:cs typeface="Carlito"/>
              </a:rPr>
              <a:t>have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100%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rate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(sample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sizes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parenthesis)  </a:t>
            </a:r>
            <a:r>
              <a:rPr lang="en-GB" sz="1600" spc="-10" dirty="0">
                <a:solidFill>
                  <a:srgbClr val="0948CB"/>
                </a:solidFill>
                <a:latin typeface="Carlito"/>
                <a:cs typeface="Carlito"/>
              </a:rPr>
              <a:t>SSO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(5)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has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100% </a:t>
            </a:r>
            <a:r>
              <a:rPr lang="en-GB" sz="1600" spc="-10" dirty="0">
                <a:solidFill>
                  <a:srgbClr val="0948CB"/>
                </a:solidFill>
                <a:latin typeface="Carlito"/>
                <a:cs typeface="Carlito"/>
              </a:rPr>
              <a:t>success</a:t>
            </a:r>
            <a:r>
              <a:rPr lang="en-GB" sz="1600" spc="4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rate</a:t>
            </a:r>
            <a:endParaRPr lang="en-GB" sz="16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z="1600" spc="-25" dirty="0">
                <a:solidFill>
                  <a:srgbClr val="0948CB"/>
                </a:solidFill>
                <a:latin typeface="Carlito"/>
                <a:cs typeface="Carlito"/>
              </a:rPr>
              <a:t>VLEO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(14)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has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decent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rate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and</a:t>
            </a:r>
            <a:r>
              <a:rPr lang="en-GB" sz="1600" spc="15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600" spc="-25" dirty="0">
                <a:solidFill>
                  <a:srgbClr val="0948CB"/>
                </a:solidFill>
                <a:latin typeface="Carlito"/>
                <a:cs typeface="Carlito"/>
              </a:rPr>
              <a:t>attempts</a:t>
            </a:r>
            <a:endParaRPr lang="en-GB" sz="16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SO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(1)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has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0% success</a:t>
            </a:r>
            <a:r>
              <a:rPr lang="en-GB" sz="1600" spc="8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rate</a:t>
            </a:r>
            <a:endParaRPr lang="en-GB" sz="16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GTO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(27)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has the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around 50%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1600" spc="-40" dirty="0">
                <a:solidFill>
                  <a:srgbClr val="0948CB"/>
                </a:solidFill>
                <a:latin typeface="Carlito"/>
                <a:cs typeface="Carlito"/>
              </a:rPr>
              <a:t>rate </a:t>
            </a:r>
            <a:r>
              <a:rPr lang="en-GB" sz="1600" spc="-15" dirty="0">
                <a:solidFill>
                  <a:srgbClr val="0948CB"/>
                </a:solidFill>
                <a:latin typeface="Carlito"/>
                <a:cs typeface="Carlito"/>
              </a:rPr>
              <a:t>but </a:t>
            </a:r>
            <a:r>
              <a:rPr lang="en-GB" sz="1600" spc="-20" dirty="0">
                <a:solidFill>
                  <a:srgbClr val="0948CB"/>
                </a:solidFill>
                <a:latin typeface="Carlito"/>
                <a:cs typeface="Carlito"/>
              </a:rPr>
              <a:t>largest</a:t>
            </a:r>
            <a:r>
              <a:rPr lang="en-GB" sz="1600" spc="22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600" spc="-5" dirty="0">
                <a:solidFill>
                  <a:srgbClr val="0948CB"/>
                </a:solidFill>
                <a:latin typeface="Carlito"/>
                <a:cs typeface="Carlito"/>
              </a:rPr>
              <a:t>sample</a:t>
            </a:r>
            <a:endParaRPr lang="en-GB" sz="1600" dirty="0">
              <a:solidFill>
                <a:srgbClr val="0948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186298" y="1551432"/>
            <a:ext cx="4792018" cy="3059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340867" y="2008311"/>
            <a:ext cx="3006291" cy="1213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pc="-5" dirty="0">
                <a:solidFill>
                  <a:srgbClr val="FF0000"/>
                </a:solidFill>
                <a:latin typeface="Carlito"/>
                <a:cs typeface="Carlito"/>
              </a:rPr>
              <a:t>Success </a:t>
            </a:r>
            <a:r>
              <a:rPr lang="en-GB" spc="-25" dirty="0">
                <a:solidFill>
                  <a:srgbClr val="FF0000"/>
                </a:solidFill>
                <a:latin typeface="Carlito"/>
                <a:cs typeface="Carlito"/>
              </a:rPr>
              <a:t>Rate </a:t>
            </a:r>
            <a:r>
              <a:rPr lang="en-GB" spc="-20" dirty="0">
                <a:solidFill>
                  <a:srgbClr val="FF0000"/>
                </a:solidFill>
                <a:latin typeface="Carlito"/>
                <a:cs typeface="Carlito"/>
              </a:rPr>
              <a:t>Scale</a:t>
            </a:r>
            <a:r>
              <a:rPr lang="en-GB" spc="-6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FF0000"/>
                </a:solidFill>
                <a:latin typeface="Carlito"/>
                <a:cs typeface="Carlito"/>
              </a:rPr>
              <a:t>with 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dirty="0" smtClean="0">
                <a:solidFill>
                  <a:srgbClr val="FF0000"/>
                </a:solidFill>
                <a:latin typeface="Carlito"/>
                <a:cs typeface="Carlito"/>
              </a:rPr>
              <a:t>0 </a:t>
            </a:r>
            <a:r>
              <a:rPr lang="en-GB" dirty="0">
                <a:solidFill>
                  <a:srgbClr val="FF0000"/>
                </a:solidFill>
                <a:latin typeface="Carlito"/>
                <a:cs typeface="Carlito"/>
              </a:rPr>
              <a:t>as</a:t>
            </a:r>
            <a:r>
              <a:rPr lang="en-GB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FF0000"/>
                </a:solidFill>
                <a:latin typeface="Carlito"/>
                <a:cs typeface="Carlito"/>
              </a:rPr>
              <a:t>0%</a:t>
            </a:r>
            <a:endParaRPr lang="en-GB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GB" dirty="0">
                <a:solidFill>
                  <a:srgbClr val="FF0000"/>
                </a:solidFill>
                <a:latin typeface="Carlito"/>
                <a:cs typeface="Carlito"/>
              </a:rPr>
              <a:t>0.6 as</a:t>
            </a:r>
            <a:r>
              <a:rPr lang="en-GB" spc="-1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FF0000"/>
                </a:solidFill>
                <a:latin typeface="Carlito"/>
                <a:cs typeface="Carlito"/>
              </a:rPr>
              <a:t>60%  </a:t>
            </a:r>
            <a:endParaRPr lang="en-GB" dirty="0" smtClean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GB" dirty="0" smtClean="0">
                <a:solidFill>
                  <a:srgbClr val="FF0000"/>
                </a:solidFill>
                <a:latin typeface="Carlito"/>
                <a:cs typeface="Carlito"/>
              </a:rPr>
              <a:t>1 </a:t>
            </a:r>
            <a:r>
              <a:rPr lang="en-GB" dirty="0">
                <a:solidFill>
                  <a:srgbClr val="FF0000"/>
                </a:solidFill>
                <a:latin typeface="Carlito"/>
                <a:cs typeface="Carlito"/>
              </a:rPr>
              <a:t>as</a:t>
            </a:r>
            <a:r>
              <a:rPr lang="en-GB" spc="-1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FF0000"/>
                </a:solidFill>
                <a:latin typeface="Carlito"/>
                <a:cs typeface="Carlito"/>
              </a:rPr>
              <a:t>100%</a:t>
            </a:r>
            <a:endParaRPr lang="en-GB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85184"/>
            <a:ext cx="102027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800" spc="-20" dirty="0">
                <a:latin typeface="Carlito"/>
                <a:cs typeface="Carlito"/>
              </a:rPr>
              <a:t>Green indicates successful </a:t>
            </a:r>
            <a:r>
              <a:rPr lang="en-GB" sz="1800" spc="-10" dirty="0">
                <a:latin typeface="Carlito"/>
                <a:cs typeface="Carlito"/>
              </a:rPr>
              <a:t>launch; </a:t>
            </a:r>
            <a:r>
              <a:rPr lang="en-GB" sz="1800" spc="-15" dirty="0">
                <a:latin typeface="Carlito"/>
                <a:cs typeface="Carlito"/>
              </a:rPr>
              <a:t>Purple </a:t>
            </a:r>
            <a:r>
              <a:rPr lang="en-GB" sz="1800" spc="-20" dirty="0">
                <a:latin typeface="Carlito"/>
                <a:cs typeface="Carlito"/>
              </a:rPr>
              <a:t>indicates unsuccessful</a:t>
            </a:r>
            <a:r>
              <a:rPr lang="en-GB" sz="1800" spc="185" dirty="0">
                <a:latin typeface="Carlito"/>
                <a:cs typeface="Carlito"/>
              </a:rPr>
              <a:t> </a:t>
            </a:r>
            <a:r>
              <a:rPr lang="en-GB" sz="1800" spc="-10" dirty="0">
                <a:latin typeface="Carlito"/>
                <a:cs typeface="Carlito"/>
              </a:rPr>
              <a:t>launch</a:t>
            </a:r>
            <a:r>
              <a:rPr lang="en-GB" sz="1800" spc="-10" dirty="0" smtClean="0">
                <a:latin typeface="Carlito"/>
                <a:cs typeface="Carlito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95"/>
              </a:spcBef>
              <a:buNone/>
            </a:pPr>
            <a:endParaRPr lang="en-GB" sz="1800" dirty="0">
              <a:latin typeface="Carlito"/>
              <a:cs typeface="Carlito"/>
            </a:endParaRP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Launch Orbit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preferences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changed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over </a:t>
            </a:r>
            <a:r>
              <a:rPr lang="en-GB" sz="1800" spc="-10" dirty="0">
                <a:solidFill>
                  <a:srgbClr val="0948CB"/>
                </a:solidFill>
                <a:latin typeface="Carlito"/>
                <a:cs typeface="Carlito"/>
              </a:rPr>
              <a:t>Flight </a:t>
            </a:r>
            <a:r>
              <a:rPr lang="en-GB" sz="1800" spc="-50" dirty="0">
                <a:solidFill>
                  <a:srgbClr val="0948CB"/>
                </a:solidFill>
                <a:latin typeface="Carlito"/>
                <a:cs typeface="Carlito"/>
              </a:rPr>
              <a:t>Number. 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Launch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Outcome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seems to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correlate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with this</a:t>
            </a:r>
            <a:r>
              <a:rPr lang="en-GB" sz="1800" spc="12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preference.</a:t>
            </a:r>
            <a:endParaRPr lang="en-GB" sz="18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z="1800" spc="-15" dirty="0" err="1">
                <a:solidFill>
                  <a:srgbClr val="0948CB"/>
                </a:solidFill>
                <a:latin typeface="Carlito"/>
                <a:cs typeface="Carlito"/>
              </a:rPr>
              <a:t>SpaceX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started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with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LEO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orbits which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saw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moderate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LEO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and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returned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to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VLEO </a:t>
            </a:r>
            <a:r>
              <a:rPr lang="en-GB" sz="1800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recent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launches  </a:t>
            </a:r>
            <a:r>
              <a:rPr lang="en-GB" sz="1800" spc="-15" dirty="0" err="1">
                <a:solidFill>
                  <a:srgbClr val="0948CB"/>
                </a:solidFill>
                <a:latin typeface="Carlito"/>
                <a:cs typeface="Carlito"/>
              </a:rPr>
              <a:t>SpaceX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appears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to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perform better </a:t>
            </a:r>
            <a:r>
              <a:rPr lang="en-GB" sz="1800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lower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orbits or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Sun-synchronous</a:t>
            </a:r>
            <a:r>
              <a:rPr lang="en-GB" sz="1800" spc="27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orbits</a:t>
            </a:r>
            <a:endParaRPr lang="en-GB" sz="1800" dirty="0">
              <a:solidFill>
                <a:srgbClr val="0948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28599" y="1644395"/>
            <a:ext cx="11658601" cy="2234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20267" y="4232709"/>
            <a:ext cx="951939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800" spc="-20" dirty="0">
                <a:latin typeface="Carlito"/>
                <a:cs typeface="Carlito"/>
              </a:rPr>
              <a:t>Green indicates successful </a:t>
            </a:r>
            <a:r>
              <a:rPr lang="en-GB" sz="1800" spc="-10" dirty="0">
                <a:latin typeface="Carlito"/>
                <a:cs typeface="Carlito"/>
              </a:rPr>
              <a:t>launch; </a:t>
            </a:r>
            <a:r>
              <a:rPr lang="en-GB" sz="1800" spc="-15" dirty="0">
                <a:latin typeface="Carlito"/>
                <a:cs typeface="Carlito"/>
              </a:rPr>
              <a:t>Purple </a:t>
            </a:r>
            <a:r>
              <a:rPr lang="en-GB" sz="1800" spc="-20" dirty="0">
                <a:latin typeface="Carlito"/>
                <a:cs typeface="Carlito"/>
              </a:rPr>
              <a:t>indicates unsuccessful</a:t>
            </a:r>
            <a:r>
              <a:rPr lang="en-GB" sz="1800" spc="185" dirty="0">
                <a:latin typeface="Carlito"/>
                <a:cs typeface="Carlito"/>
              </a:rPr>
              <a:t> </a:t>
            </a:r>
            <a:r>
              <a:rPr lang="en-GB" sz="1800" spc="-10" dirty="0">
                <a:latin typeface="Carlito"/>
                <a:cs typeface="Carlito"/>
              </a:rPr>
              <a:t>launch.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Payload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mass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seems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to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correlate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with</a:t>
            </a:r>
            <a:r>
              <a:rPr lang="en-GB" sz="1800" spc="4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orbit</a:t>
            </a:r>
            <a:endParaRPr lang="en-GB" sz="18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LEO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and </a:t>
            </a:r>
            <a:r>
              <a:rPr lang="en-GB" sz="1800" spc="-15" dirty="0">
                <a:solidFill>
                  <a:srgbClr val="0948CB"/>
                </a:solidFill>
                <a:latin typeface="Carlito"/>
                <a:cs typeface="Carlito"/>
              </a:rPr>
              <a:t>SSO seem to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have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relatively low payload</a:t>
            </a:r>
            <a:r>
              <a:rPr lang="en-GB" sz="1800" spc="13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mass</a:t>
            </a:r>
            <a:endParaRPr lang="en-GB" sz="18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The other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most successful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orbit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VLEO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only has </a:t>
            </a:r>
            <a:r>
              <a:rPr lang="en-GB" sz="1800" spc="-10" dirty="0">
                <a:solidFill>
                  <a:srgbClr val="0948CB"/>
                </a:solidFill>
                <a:latin typeface="Carlito"/>
                <a:cs typeface="Carlito"/>
              </a:rPr>
              <a:t>payload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mass </a:t>
            </a:r>
            <a:r>
              <a:rPr lang="en-GB" sz="1800" spc="-20" dirty="0">
                <a:solidFill>
                  <a:srgbClr val="0948CB"/>
                </a:solidFill>
                <a:latin typeface="Carlito"/>
                <a:cs typeface="Carlito"/>
              </a:rPr>
              <a:t>values </a:t>
            </a:r>
            <a:r>
              <a:rPr lang="en-GB" sz="1800" spc="-5" dirty="0">
                <a:solidFill>
                  <a:srgbClr val="0948CB"/>
                </a:solidFill>
                <a:latin typeface="Carlito"/>
                <a:cs typeface="Carlito"/>
              </a:rPr>
              <a:t>in the higher end of the</a:t>
            </a:r>
            <a:r>
              <a:rPr lang="en-GB" sz="1800" spc="8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1800" spc="-25" dirty="0">
                <a:solidFill>
                  <a:srgbClr val="0948CB"/>
                </a:solidFill>
                <a:latin typeface="Carlito"/>
                <a:cs typeface="Carlito"/>
              </a:rPr>
              <a:t>range</a:t>
            </a:r>
            <a:endParaRPr lang="en-GB" sz="1800" dirty="0">
              <a:solidFill>
                <a:srgbClr val="0948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15227" y="1615439"/>
            <a:ext cx="11514222" cy="2234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rgbClr val="FF0000"/>
                </a:solidFill>
              </a:rPr>
              <a:t>23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0765" y="4952206"/>
            <a:ext cx="114582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GB" sz="2400" spc="-15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2400" spc="-20" dirty="0">
                <a:solidFill>
                  <a:srgbClr val="0948CB"/>
                </a:solidFill>
                <a:latin typeface="Carlito"/>
                <a:cs typeface="Carlito"/>
              </a:rPr>
              <a:t>generally </a:t>
            </a:r>
            <a:r>
              <a:rPr lang="en-GB" sz="2400" spc="-10" dirty="0">
                <a:solidFill>
                  <a:srgbClr val="0948CB"/>
                </a:solidFill>
                <a:latin typeface="Carlito"/>
                <a:cs typeface="Carlito"/>
              </a:rPr>
              <a:t>increases </a:t>
            </a:r>
            <a:r>
              <a:rPr lang="en-GB" sz="2400" spc="-20" dirty="0">
                <a:solidFill>
                  <a:srgbClr val="0948CB"/>
                </a:solidFill>
                <a:latin typeface="Carlito"/>
                <a:cs typeface="Carlito"/>
              </a:rPr>
              <a:t>over </a:t>
            </a:r>
            <a:r>
              <a:rPr lang="en-GB" sz="2400" spc="-5" dirty="0">
                <a:solidFill>
                  <a:srgbClr val="0948CB"/>
                </a:solidFill>
                <a:latin typeface="Carlito"/>
                <a:cs typeface="Carlito"/>
              </a:rPr>
              <a:t>time since </a:t>
            </a:r>
            <a:r>
              <a:rPr lang="en-GB" sz="2400" spc="-20" dirty="0">
                <a:solidFill>
                  <a:srgbClr val="0948CB"/>
                </a:solidFill>
                <a:latin typeface="Carlito"/>
                <a:cs typeface="Carlito"/>
              </a:rPr>
              <a:t>2013 </a:t>
            </a:r>
            <a:r>
              <a:rPr lang="en-GB" sz="2400" spc="-5" dirty="0">
                <a:solidFill>
                  <a:srgbClr val="0948CB"/>
                </a:solidFill>
                <a:latin typeface="Carlito"/>
                <a:cs typeface="Carlito"/>
              </a:rPr>
              <a:t>with a </a:t>
            </a:r>
            <a:r>
              <a:rPr lang="en-GB" sz="2400" spc="-10" dirty="0">
                <a:solidFill>
                  <a:srgbClr val="0948CB"/>
                </a:solidFill>
                <a:latin typeface="Carlito"/>
                <a:cs typeface="Carlito"/>
              </a:rPr>
              <a:t>slight </a:t>
            </a:r>
            <a:r>
              <a:rPr lang="en-GB" sz="2400" spc="-5" dirty="0">
                <a:solidFill>
                  <a:srgbClr val="0948CB"/>
                </a:solidFill>
                <a:latin typeface="Carlito"/>
                <a:cs typeface="Carlito"/>
              </a:rPr>
              <a:t>dip </a:t>
            </a:r>
            <a:r>
              <a:rPr lang="en-GB" sz="2400" dirty="0">
                <a:solidFill>
                  <a:srgbClr val="0948CB"/>
                </a:solidFill>
                <a:latin typeface="Carlito"/>
                <a:cs typeface="Carlito"/>
              </a:rPr>
              <a:t>in</a:t>
            </a:r>
            <a:r>
              <a:rPr lang="en-GB" sz="2400" spc="55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2400" spc="-25" dirty="0">
                <a:solidFill>
                  <a:srgbClr val="0948CB"/>
                </a:solidFill>
                <a:latin typeface="Carlito"/>
                <a:cs typeface="Carlito"/>
              </a:rPr>
              <a:t>2018</a:t>
            </a:r>
            <a:endParaRPr lang="en-GB" sz="2400" dirty="0">
              <a:solidFill>
                <a:srgbClr val="0948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2400" spc="-20" dirty="0">
                <a:solidFill>
                  <a:srgbClr val="0948CB"/>
                </a:solidFill>
                <a:latin typeface="Carlito"/>
                <a:cs typeface="Carlito"/>
              </a:rPr>
              <a:t>Success </a:t>
            </a:r>
            <a:r>
              <a:rPr lang="en-GB" sz="2400" dirty="0">
                <a:solidFill>
                  <a:srgbClr val="0948CB"/>
                </a:solidFill>
                <a:latin typeface="Carlito"/>
                <a:cs typeface="Carlito"/>
              </a:rPr>
              <a:t>in </a:t>
            </a:r>
            <a:r>
              <a:rPr lang="en-GB" sz="2400" spc="-25" dirty="0">
                <a:solidFill>
                  <a:srgbClr val="0948CB"/>
                </a:solidFill>
                <a:latin typeface="Carlito"/>
                <a:cs typeface="Carlito"/>
              </a:rPr>
              <a:t>recent years </a:t>
            </a:r>
            <a:r>
              <a:rPr lang="en-GB" sz="2400" spc="-15" dirty="0">
                <a:solidFill>
                  <a:srgbClr val="0948CB"/>
                </a:solidFill>
                <a:latin typeface="Carlito"/>
                <a:cs typeface="Carlito"/>
              </a:rPr>
              <a:t>at </a:t>
            </a:r>
            <a:r>
              <a:rPr lang="en-GB" sz="2400" spc="-20" dirty="0">
                <a:solidFill>
                  <a:srgbClr val="0948CB"/>
                </a:solidFill>
                <a:latin typeface="Carlito"/>
                <a:cs typeface="Carlito"/>
              </a:rPr>
              <a:t>around</a:t>
            </a:r>
            <a:r>
              <a:rPr lang="en-GB" sz="2400" spc="90" dirty="0">
                <a:solidFill>
                  <a:srgbClr val="0948CB"/>
                </a:solidFill>
                <a:latin typeface="Carlito"/>
                <a:cs typeface="Carlito"/>
              </a:rPr>
              <a:t> </a:t>
            </a:r>
            <a:r>
              <a:rPr lang="en-GB" sz="2400" spc="-25" dirty="0">
                <a:solidFill>
                  <a:srgbClr val="0948CB"/>
                </a:solidFill>
                <a:latin typeface="Carlito"/>
                <a:cs typeface="Carlito"/>
              </a:rPr>
              <a:t>80%</a:t>
            </a:r>
            <a:endParaRPr lang="en-GB" sz="2400" dirty="0">
              <a:solidFill>
                <a:srgbClr val="0948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69166" y="1886658"/>
            <a:ext cx="2562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solidFill>
                  <a:srgbClr val="FF0000"/>
                </a:solidFill>
                <a:latin typeface="Carlito"/>
                <a:cs typeface="Carlito"/>
              </a:rPr>
              <a:t>95% confidence interval  </a:t>
            </a:r>
            <a:r>
              <a:rPr lang="en-GB" spc="-10" dirty="0">
                <a:solidFill>
                  <a:srgbClr val="FF0000"/>
                </a:solidFill>
                <a:latin typeface="Carlito"/>
                <a:cs typeface="Carlito"/>
              </a:rPr>
              <a:t>(light blue</a:t>
            </a:r>
            <a:r>
              <a:rPr lang="en-GB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GB" spc="-10" dirty="0">
                <a:solidFill>
                  <a:srgbClr val="FF0000"/>
                </a:solidFill>
                <a:latin typeface="Carlito"/>
                <a:cs typeface="Carlito"/>
              </a:rPr>
              <a:t>shading)</a:t>
            </a:r>
            <a:endParaRPr lang="en-GB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/>
          <p:cNvSpPr/>
          <p:nvPr/>
        </p:nvSpPr>
        <p:spPr>
          <a:xfrm>
            <a:off x="1182624" y="2010155"/>
            <a:ext cx="4036490" cy="4015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519223" y="1931924"/>
            <a:ext cx="8618808" cy="2305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GB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GB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GB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GB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14772" y="1744236"/>
            <a:ext cx="3710387" cy="18123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/>
          <p:cNvSpPr/>
          <p:nvPr/>
        </p:nvSpPr>
        <p:spPr>
          <a:xfrm>
            <a:off x="207302" y="1604572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7" name="object 5"/>
          <p:cNvSpPr/>
          <p:nvPr/>
        </p:nvSpPr>
        <p:spPr>
          <a:xfrm>
            <a:off x="556611" y="1461281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452382" y="1680386"/>
            <a:ext cx="5448886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715">
              <a:spcBef>
                <a:spcPts val="375"/>
              </a:spcBef>
            </a:pP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8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GB" sz="28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GB" sz="28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GB" sz="28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z="28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GB" sz="28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GB" sz="28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GB" sz="28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GB" sz="2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8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GB" sz="28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8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GB" sz="28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GB" sz="28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GB" sz="28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8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GB" sz="28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GB" sz="28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GB"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1993" y="1674235"/>
            <a:ext cx="381605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GB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GB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GB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GB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85177" y="1875054"/>
            <a:ext cx="410626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GB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GB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GB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633163" y="1717079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71477" y="2075031"/>
            <a:ext cx="318649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GB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5" dirty="0" smtClean="0">
                <a:solidFill>
                  <a:srgbClr val="404040"/>
                </a:solidFill>
                <a:latin typeface="Carlito"/>
                <a:cs typeface="Carlito"/>
              </a:rPr>
              <a:t>non inclusively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49057"/>
            <a:ext cx="10326708" cy="334060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public </a:t>
            </a:r>
            <a:r>
              <a:rPr lang="en-GB" sz="2200" spc="-1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GB" sz="2200" spc="-10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GB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GB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GB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GB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Nearest </a:t>
            </a:r>
            <a:r>
              <a:rPr lang="en-GB" sz="2200" spc="-20" dirty="0" smtClean="0">
                <a:solidFill>
                  <a:schemeClr val="tx1"/>
                </a:solidFill>
                <a:latin typeface="Carlito"/>
                <a:cs typeface="Carlito"/>
              </a:rPr>
              <a:t>Neighbours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.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GB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GB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6577" y="1738404"/>
            <a:ext cx="50118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GB" sz="24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GB" sz="24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GB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GB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GB" sz="24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08434" y="1808744"/>
            <a:ext cx="3309621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GB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GB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GB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GB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4368" y="1836518"/>
            <a:ext cx="3791244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12700" marR="5080">
              <a:spcBef>
                <a:spcPts val="34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GB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GB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GB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GB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45728" y="1674235"/>
            <a:ext cx="433988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GB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GB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GB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GB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GB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/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lang="en-GB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lang="en-GB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spc="-305" dirty="0">
                <a:uFill>
                  <a:solidFill>
                    <a:srgbClr val="7D7D7D"/>
                  </a:solidFill>
                </a:uFill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543949" y="5565248"/>
            <a:ext cx="11202573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GB"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GB"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3453" y="5131836"/>
            <a:ext cx="8982919" cy="11111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GB"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GB"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sz="2000" dirty="0"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GB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GB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spc="-270" dirty="0">
                <a:uFill>
                  <a:solidFill>
                    <a:srgbClr val="7D7D7D"/>
                  </a:solidFill>
                </a:uFill>
              </a:rPr>
              <a:t>Markers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889504" y="1403334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76087"/>
            <a:ext cx="1078370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lang="en-GB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lang="en-GB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spc="-260" dirty="0">
                <a:uFill>
                  <a:solidFill>
                    <a:srgbClr val="7D7D7D"/>
                  </a:solidFill>
                </a:uFill>
              </a:rPr>
              <a:t>Proximities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9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2584" y="4682331"/>
            <a:ext cx="1205310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GB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GB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GB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GB"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GB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GB"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u="sng" spc="-380" dirty="0">
                <a:uFill>
                  <a:solidFill>
                    <a:srgbClr val="7D7D7D"/>
                  </a:solidFill>
                </a:uFill>
              </a:rPr>
              <a:t>Sites</a:t>
            </a:r>
            <a:r>
              <a:rPr lang="en-GB" u="heavy" spc="-380" dirty="0">
                <a:uFill>
                  <a:solidFill>
                    <a:srgbClr val="7D7D7D"/>
                  </a:solidFill>
                </a:uFill>
              </a:rPr>
              <a:t>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3456823" y="1471467"/>
            <a:ext cx="3331252" cy="3210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7970519" y="2189987"/>
            <a:ext cx="2087881" cy="1499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9938" y="1597377"/>
            <a:ext cx="7136149" cy="2955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1395" indent="0">
              <a:lnSpc>
                <a:spcPct val="100000"/>
              </a:lnSpc>
              <a:spcBef>
                <a:spcPts val="1270"/>
              </a:spcBef>
              <a:buNone/>
            </a:pPr>
            <a:r>
              <a:rPr lang="en-GB" sz="3000" spc="-20" dirty="0" smtClean="0">
                <a:solidFill>
                  <a:schemeClr val="accent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</a:t>
            </a:r>
            <a:r>
              <a:rPr lang="en-GB" sz="3000" spc="-20" dirty="0">
                <a:solidFill>
                  <a:schemeClr val="accent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:</a:t>
            </a:r>
            <a:endParaRPr lang="en-GB" sz="3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Commercial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Age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is</a:t>
            </a:r>
            <a:r>
              <a:rPr lang="en-GB" sz="2200" spc="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Here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GB" sz="22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GB" sz="22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GB" sz="22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wants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compete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Space</a:t>
            </a:r>
            <a:r>
              <a:rPr lang="en-GB" sz="2200" spc="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 smtClean="0">
                <a:solidFill>
                  <a:schemeClr val="tx1"/>
                </a:solidFill>
                <a:latin typeface="Carlito"/>
                <a:cs typeface="Carlito"/>
              </a:rPr>
              <a:t>X</a:t>
            </a:r>
            <a:endParaRPr lang="en-GB" sz="2200" dirty="0" smtClean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938" y="4417647"/>
            <a:ext cx="10458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0" dirty="0" smtClean="0">
                <a:solidFill>
                  <a:srgbClr val="BB562C"/>
                </a:solidFill>
                <a:latin typeface="Carlito"/>
                <a:cs typeface="Carlito"/>
              </a:rPr>
              <a:t>               </a:t>
            </a:r>
            <a:r>
              <a:rPr lang="en-GB" spc="-10" dirty="0" smtClean="0">
                <a:latin typeface="Carlito"/>
                <a:cs typeface="Carlito"/>
              </a:rPr>
              <a:t>                         </a:t>
            </a:r>
            <a:r>
              <a:rPr lang="en-GB" sz="3000" spc="-10" dirty="0" smtClean="0">
                <a:solidFill>
                  <a:schemeClr val="accent1"/>
                </a:solidFill>
                <a:latin typeface="Carlito"/>
                <a:cs typeface="Carlito"/>
              </a:rPr>
              <a:t>Problem</a:t>
            </a:r>
            <a:r>
              <a:rPr lang="en-GB" sz="2800" spc="-10" dirty="0" smtClean="0">
                <a:solidFill>
                  <a:schemeClr val="accent1"/>
                </a:solidFill>
                <a:latin typeface="Carlito"/>
                <a:cs typeface="Carlito"/>
              </a:rPr>
              <a:t>:</a:t>
            </a:r>
          </a:p>
          <a:p>
            <a:endParaRPr lang="en-GB" sz="2800" u="sng" spc="-10" dirty="0" smtClean="0">
              <a:latin typeface="Carlito"/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spc="-10" dirty="0" smtClean="0">
                <a:latin typeface="Carlito"/>
                <a:cs typeface="Carlito"/>
              </a:rPr>
              <a:t>Space </a:t>
            </a:r>
            <a:r>
              <a:rPr lang="en-GB" sz="2200" spc="-5" dirty="0">
                <a:latin typeface="Carlito"/>
                <a:cs typeface="Carlito"/>
              </a:rPr>
              <a:t>Y </a:t>
            </a:r>
            <a:r>
              <a:rPr lang="en-GB" sz="2200" spc="-25" dirty="0">
                <a:latin typeface="Carlito"/>
                <a:cs typeface="Carlito"/>
              </a:rPr>
              <a:t>tasks </a:t>
            </a:r>
            <a:r>
              <a:rPr lang="en-GB" sz="2200" spc="-5" dirty="0">
                <a:latin typeface="Carlito"/>
                <a:cs typeface="Carlito"/>
              </a:rPr>
              <a:t>us </a:t>
            </a:r>
            <a:r>
              <a:rPr lang="en-GB" sz="2200" spc="-30" dirty="0">
                <a:latin typeface="Carlito"/>
                <a:cs typeface="Carlito"/>
              </a:rPr>
              <a:t>to </a:t>
            </a:r>
            <a:r>
              <a:rPr lang="en-GB" sz="2200" spc="-25" dirty="0">
                <a:latin typeface="Carlito"/>
                <a:cs typeface="Carlito"/>
              </a:rPr>
              <a:t>train </a:t>
            </a:r>
            <a:r>
              <a:rPr lang="en-GB" sz="2200" spc="-5" dirty="0">
                <a:latin typeface="Carlito"/>
                <a:cs typeface="Carlito"/>
              </a:rPr>
              <a:t>a machine learning model </a:t>
            </a:r>
            <a:r>
              <a:rPr lang="en-GB" sz="2200" spc="-60" dirty="0">
                <a:latin typeface="Carlito"/>
                <a:cs typeface="Carlito"/>
              </a:rPr>
              <a:t>to  </a:t>
            </a:r>
            <a:r>
              <a:rPr lang="en-GB" sz="2200" spc="-20" dirty="0">
                <a:latin typeface="Carlito"/>
                <a:cs typeface="Carlito"/>
              </a:rPr>
              <a:t>predict successful </a:t>
            </a:r>
            <a:r>
              <a:rPr lang="en-GB" sz="2200" spc="-25" dirty="0">
                <a:latin typeface="Carlito"/>
                <a:cs typeface="Carlito"/>
              </a:rPr>
              <a:t>Stage </a:t>
            </a:r>
            <a:r>
              <a:rPr lang="en-GB" sz="2200" spc="-5" dirty="0">
                <a:latin typeface="Carlito"/>
                <a:cs typeface="Carlito"/>
              </a:rPr>
              <a:t>1</a:t>
            </a:r>
            <a:r>
              <a:rPr lang="en-GB" sz="2200" spc="45" dirty="0">
                <a:latin typeface="Carlito"/>
                <a:cs typeface="Carlito"/>
              </a:rPr>
              <a:t> </a:t>
            </a:r>
            <a:r>
              <a:rPr lang="en-GB" sz="2200" spc="-25" dirty="0">
                <a:latin typeface="Carlito"/>
                <a:cs typeface="Carlito"/>
              </a:rPr>
              <a:t>recovery</a:t>
            </a:r>
            <a:endParaRPr lang="en-GB" sz="2200" dirty="0">
              <a:latin typeface="Carlito"/>
              <a:cs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object 7"/>
          <p:cNvSpPr/>
          <p:nvPr/>
        </p:nvSpPr>
        <p:spPr>
          <a:xfrm>
            <a:off x="8585546" y="1761467"/>
            <a:ext cx="2377629" cy="2252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585546" y="4072570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spc="-5" dirty="0" err="1">
                <a:latin typeface="Carlito"/>
                <a:cs typeface="Carlito"/>
              </a:rPr>
              <a:t>SpaceX</a:t>
            </a:r>
            <a:r>
              <a:rPr lang="en-GB" sz="1100" spc="-5" dirty="0">
                <a:latin typeface="Carlito"/>
                <a:cs typeface="Carlito"/>
              </a:rPr>
              <a:t> </a:t>
            </a:r>
            <a:r>
              <a:rPr lang="en-GB" sz="1100" spc="-20" dirty="0">
                <a:latin typeface="Carlito"/>
                <a:cs typeface="Carlito"/>
              </a:rPr>
              <a:t>Falcon </a:t>
            </a:r>
            <a:r>
              <a:rPr lang="en-GB" sz="1100" dirty="0">
                <a:latin typeface="Carlito"/>
                <a:cs typeface="Carlito"/>
              </a:rPr>
              <a:t>9 </a:t>
            </a:r>
            <a:r>
              <a:rPr lang="en-GB" sz="1100" spc="-25" dirty="0">
                <a:latin typeface="Carlito"/>
                <a:cs typeface="Carlito"/>
              </a:rPr>
              <a:t>Rocket </a:t>
            </a:r>
            <a:r>
              <a:rPr lang="en-GB" sz="1100" dirty="0">
                <a:latin typeface="Carlito"/>
                <a:cs typeface="Carlito"/>
              </a:rPr>
              <a:t>– </a:t>
            </a:r>
            <a:r>
              <a:rPr lang="en-GB" sz="1100" spc="-5" dirty="0">
                <a:latin typeface="Carlito"/>
                <a:cs typeface="Carlito"/>
              </a:rPr>
              <a:t>The</a:t>
            </a:r>
            <a:r>
              <a:rPr lang="en-GB" sz="1100" spc="-185" dirty="0">
                <a:latin typeface="Carlito"/>
                <a:cs typeface="Carlito"/>
              </a:rPr>
              <a:t> </a:t>
            </a:r>
            <a:r>
              <a:rPr lang="en-GB" sz="1100" spc="-45" dirty="0" smtClean="0">
                <a:latin typeface="Carlito"/>
                <a:cs typeface="Carlito"/>
              </a:rPr>
              <a:t>Verge</a:t>
            </a:r>
            <a:endParaRPr lang="en-GB" sz="11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35" y="5539891"/>
            <a:ext cx="10551583" cy="971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GB"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sz="2000" dirty="0">
              <a:latin typeface="Carlito"/>
              <a:cs typeface="Carlito"/>
            </a:endParaRPr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GB"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GB"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GB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GB"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u="heavy" spc="-325" dirty="0">
                <a:uFill>
                  <a:solidFill>
                    <a:srgbClr val="7D7D7D"/>
                  </a:solidFill>
                </a:uFill>
              </a:rPr>
              <a:t>Site	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/>
          <p:cNvSpPr/>
          <p:nvPr/>
        </p:nvSpPr>
        <p:spPr>
          <a:xfrm>
            <a:off x="4811267" y="2243327"/>
            <a:ext cx="3020300" cy="2834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8031480" y="2429255"/>
            <a:ext cx="897367" cy="701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8646" y="5057600"/>
            <a:ext cx="10414662" cy="23375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GB"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2000" spc="-5" dirty="0" err="1">
                <a:solidFill>
                  <a:srgbClr val="404040"/>
                </a:solidFill>
                <a:latin typeface="Carlito"/>
                <a:cs typeface="Carlito"/>
              </a:rPr>
              <a:t>color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GB"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GB"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GB"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GB"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pc="-385" dirty="0"/>
              <a:t>Payload </a:t>
            </a:r>
            <a:r>
              <a:rPr lang="en-GB" spc="-390" dirty="0"/>
              <a:t>Mass </a:t>
            </a:r>
            <a:r>
              <a:rPr lang="en-GB" spc="-365" dirty="0"/>
              <a:t>vs. </a:t>
            </a:r>
            <a:r>
              <a:rPr lang="en-GB" spc="-520" dirty="0"/>
              <a:t>Success </a:t>
            </a:r>
            <a:r>
              <a:rPr lang="en-GB" spc="-365" dirty="0"/>
              <a:t>vs. </a:t>
            </a:r>
            <a:r>
              <a:rPr lang="en-GB" spc="-270" dirty="0"/>
              <a:t>Booster  </a:t>
            </a:r>
            <a:r>
              <a:rPr lang="en-GB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GB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GB" spc="-330" dirty="0" smtClean="0">
                <a:uFill>
                  <a:solidFill>
                    <a:srgbClr val="7D7D7D"/>
                  </a:solidFill>
                </a:uFill>
              </a:rPr>
              <a:t>Category</a:t>
            </a:r>
            <a:endParaRPr lang="en-US" u="sng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7291" y="4809541"/>
            <a:ext cx="12648418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z="1800" spc="-5" dirty="0">
                <a:latin typeface="Carlito"/>
                <a:cs typeface="Carlito"/>
              </a:rPr>
              <a:t>All models had virtually the </a:t>
            </a:r>
            <a:r>
              <a:rPr lang="en-GB" sz="1800" spc="-10" dirty="0">
                <a:latin typeface="Carlito"/>
                <a:cs typeface="Carlito"/>
              </a:rPr>
              <a:t>same </a:t>
            </a:r>
            <a:r>
              <a:rPr lang="en-GB" sz="1800" spc="-20" dirty="0">
                <a:latin typeface="Carlito"/>
                <a:cs typeface="Carlito"/>
              </a:rPr>
              <a:t>accuracy </a:t>
            </a:r>
            <a:r>
              <a:rPr lang="en-GB" sz="1800" spc="-5" dirty="0">
                <a:latin typeface="Carlito"/>
                <a:cs typeface="Carlito"/>
              </a:rPr>
              <a:t>on the </a:t>
            </a:r>
            <a:r>
              <a:rPr lang="en-GB" sz="1800" spc="-20" dirty="0">
                <a:latin typeface="Carlito"/>
                <a:cs typeface="Carlito"/>
              </a:rPr>
              <a:t>test set </a:t>
            </a:r>
            <a:r>
              <a:rPr lang="en-GB" sz="1800" spc="-15" dirty="0">
                <a:latin typeface="Carlito"/>
                <a:cs typeface="Carlito"/>
              </a:rPr>
              <a:t>at </a:t>
            </a:r>
            <a:r>
              <a:rPr lang="en-GB" sz="1800" spc="-20" dirty="0">
                <a:latin typeface="Carlito"/>
                <a:cs typeface="Carlito"/>
              </a:rPr>
              <a:t>83.33% </a:t>
            </a:r>
            <a:r>
              <a:rPr lang="en-GB" sz="1800" spc="-45" dirty="0">
                <a:latin typeface="Carlito"/>
                <a:cs typeface="Carlito"/>
              </a:rPr>
              <a:t>accuracy.  </a:t>
            </a:r>
            <a:r>
              <a:rPr lang="en-GB" sz="1800" dirty="0">
                <a:latin typeface="Carlito"/>
                <a:cs typeface="Carlito"/>
              </a:rPr>
              <a:t>It </a:t>
            </a:r>
            <a:r>
              <a:rPr lang="en-GB" sz="1800" spc="-5" dirty="0">
                <a:latin typeface="Carlito"/>
                <a:cs typeface="Carlito"/>
              </a:rPr>
              <a:t>should be </a:t>
            </a:r>
            <a:r>
              <a:rPr lang="en-GB" sz="1800" spc="-15" dirty="0">
                <a:latin typeface="Carlito"/>
                <a:cs typeface="Carlito"/>
              </a:rPr>
              <a:t>noted </a:t>
            </a:r>
            <a:r>
              <a:rPr lang="en-GB" sz="1800" spc="-10" dirty="0">
                <a:latin typeface="Carlito"/>
                <a:cs typeface="Carlito"/>
              </a:rPr>
              <a:t>that </a:t>
            </a:r>
            <a:r>
              <a:rPr lang="en-GB" sz="1800" spc="-20" dirty="0">
                <a:latin typeface="Carlito"/>
                <a:cs typeface="Carlito"/>
              </a:rPr>
              <a:t>test size </a:t>
            </a:r>
            <a:r>
              <a:rPr lang="en-GB" sz="1800" dirty="0">
                <a:latin typeface="Carlito"/>
                <a:cs typeface="Carlito"/>
              </a:rPr>
              <a:t>is </a:t>
            </a:r>
            <a:r>
              <a:rPr lang="en-GB" sz="1800" spc="-5" dirty="0">
                <a:latin typeface="Carlito"/>
                <a:cs typeface="Carlito"/>
              </a:rPr>
              <a:t>small </a:t>
            </a:r>
            <a:r>
              <a:rPr lang="en-GB" sz="1800" spc="-15" dirty="0">
                <a:latin typeface="Carlito"/>
                <a:cs typeface="Carlito"/>
              </a:rPr>
              <a:t>at </a:t>
            </a:r>
            <a:r>
              <a:rPr lang="en-GB" sz="1800" spc="-5" dirty="0">
                <a:latin typeface="Carlito"/>
                <a:cs typeface="Carlito"/>
              </a:rPr>
              <a:t>only </a:t>
            </a:r>
            <a:r>
              <a:rPr lang="en-GB" sz="1800" spc="-10" dirty="0">
                <a:latin typeface="Carlito"/>
                <a:cs typeface="Carlito"/>
              </a:rPr>
              <a:t>sample </a:t>
            </a:r>
            <a:r>
              <a:rPr lang="en-GB" sz="1800" spc="-20" dirty="0">
                <a:latin typeface="Carlito"/>
                <a:cs typeface="Carlito"/>
              </a:rPr>
              <a:t>size </a:t>
            </a:r>
            <a:r>
              <a:rPr lang="en-GB" sz="1800" spc="-5" dirty="0">
                <a:latin typeface="Carlito"/>
                <a:cs typeface="Carlito"/>
              </a:rPr>
              <a:t>of</a:t>
            </a:r>
            <a:r>
              <a:rPr lang="en-GB" sz="1800" spc="-204" dirty="0">
                <a:latin typeface="Carlito"/>
                <a:cs typeface="Carlito"/>
              </a:rPr>
              <a:t> </a:t>
            </a:r>
            <a:r>
              <a:rPr lang="en-GB" sz="1800" spc="-10" dirty="0">
                <a:latin typeface="Carlito"/>
                <a:cs typeface="Carlito"/>
              </a:rPr>
              <a:t>18.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z="1800" spc="-5" dirty="0">
                <a:latin typeface="Carlito"/>
                <a:cs typeface="Carlito"/>
              </a:rPr>
              <a:t>This </a:t>
            </a:r>
            <a:r>
              <a:rPr lang="en-GB" sz="1800" spc="-20" dirty="0">
                <a:latin typeface="Carlito"/>
                <a:cs typeface="Carlito"/>
              </a:rPr>
              <a:t>can cause large variance </a:t>
            </a:r>
            <a:r>
              <a:rPr lang="en-GB" sz="1800" dirty="0">
                <a:latin typeface="Carlito"/>
                <a:cs typeface="Carlito"/>
              </a:rPr>
              <a:t>in </a:t>
            </a:r>
            <a:r>
              <a:rPr lang="en-GB" sz="1800" spc="-20" dirty="0">
                <a:latin typeface="Carlito"/>
                <a:cs typeface="Carlito"/>
              </a:rPr>
              <a:t>accuracy results, </a:t>
            </a:r>
            <a:r>
              <a:rPr lang="en-GB" sz="1800" spc="-15" dirty="0">
                <a:latin typeface="Carlito"/>
                <a:cs typeface="Carlito"/>
              </a:rPr>
              <a:t>such </a:t>
            </a:r>
            <a:r>
              <a:rPr lang="en-GB" sz="1800" spc="-5" dirty="0">
                <a:latin typeface="Carlito"/>
                <a:cs typeface="Carlito"/>
              </a:rPr>
              <a:t>as those in </a:t>
            </a:r>
            <a:r>
              <a:rPr lang="en-GB" sz="1800" spc="-15" dirty="0">
                <a:latin typeface="Carlito"/>
                <a:cs typeface="Carlito"/>
              </a:rPr>
              <a:t>Decision </a:t>
            </a:r>
            <a:r>
              <a:rPr lang="en-GB" sz="1800" spc="-65" dirty="0">
                <a:latin typeface="Carlito"/>
                <a:cs typeface="Carlito"/>
              </a:rPr>
              <a:t>Tree </a:t>
            </a:r>
            <a:r>
              <a:rPr lang="en-GB" sz="1800" spc="-10" dirty="0">
                <a:latin typeface="Carlito"/>
                <a:cs typeface="Carlito"/>
              </a:rPr>
              <a:t>Classifier </a:t>
            </a:r>
            <a:r>
              <a:rPr lang="en-GB" sz="1800" spc="-5" dirty="0">
                <a:latin typeface="Carlito"/>
                <a:cs typeface="Carlito"/>
              </a:rPr>
              <a:t>model in </a:t>
            </a:r>
            <a:r>
              <a:rPr lang="en-GB" sz="1800" spc="-25" dirty="0">
                <a:latin typeface="Carlito"/>
                <a:cs typeface="Carlito"/>
              </a:rPr>
              <a:t>repeated</a:t>
            </a:r>
            <a:r>
              <a:rPr lang="en-GB" sz="1800" spc="60" dirty="0">
                <a:latin typeface="Carlito"/>
                <a:cs typeface="Carlito"/>
              </a:rPr>
              <a:t> </a:t>
            </a:r>
            <a:r>
              <a:rPr lang="en-GB" sz="1800" spc="-15" dirty="0">
                <a:latin typeface="Carlito"/>
                <a:cs typeface="Carlito"/>
              </a:rPr>
              <a:t>runs.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GB" sz="1800" spc="-55" dirty="0">
                <a:latin typeface="Carlito"/>
                <a:cs typeface="Carlito"/>
              </a:rPr>
              <a:t>We </a:t>
            </a:r>
            <a:r>
              <a:rPr lang="en-GB" sz="1800" spc="-20" dirty="0">
                <a:latin typeface="Carlito"/>
                <a:cs typeface="Carlito"/>
              </a:rPr>
              <a:t>likely </a:t>
            </a:r>
            <a:r>
              <a:rPr lang="en-GB" sz="1800" spc="-15" dirty="0">
                <a:latin typeface="Carlito"/>
                <a:cs typeface="Carlito"/>
              </a:rPr>
              <a:t>need </a:t>
            </a:r>
            <a:r>
              <a:rPr lang="en-GB" sz="1800" spc="-25" dirty="0">
                <a:latin typeface="Carlito"/>
                <a:cs typeface="Carlito"/>
              </a:rPr>
              <a:t>more data </a:t>
            </a:r>
            <a:r>
              <a:rPr lang="en-GB" sz="1800" spc="-15" dirty="0">
                <a:latin typeface="Carlito"/>
                <a:cs typeface="Carlito"/>
              </a:rPr>
              <a:t>to </a:t>
            </a:r>
            <a:r>
              <a:rPr lang="en-GB" sz="1800" spc="-20" dirty="0">
                <a:latin typeface="Carlito"/>
                <a:cs typeface="Carlito"/>
              </a:rPr>
              <a:t>determine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20" dirty="0">
                <a:latin typeface="Carlito"/>
                <a:cs typeface="Carlito"/>
              </a:rPr>
              <a:t>best</a:t>
            </a:r>
            <a:r>
              <a:rPr lang="en-GB" sz="1800" spc="114" dirty="0">
                <a:latin typeface="Carlito"/>
                <a:cs typeface="Carlito"/>
              </a:rPr>
              <a:t> </a:t>
            </a:r>
            <a:r>
              <a:rPr lang="en-GB" sz="1800" spc="-15" dirty="0">
                <a:latin typeface="Carlito"/>
                <a:cs typeface="Carlito"/>
              </a:rPr>
              <a:t>model.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7302" y="1379129"/>
            <a:ext cx="5455472" cy="3456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7956" y="4853344"/>
            <a:ext cx="12182430" cy="17199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sz="1800" spc="-5" dirty="0">
                <a:latin typeface="Carlito"/>
                <a:cs typeface="Carlito"/>
              </a:rPr>
              <a:t>Since </a:t>
            </a:r>
            <a:r>
              <a:rPr lang="en-GB" sz="1800" dirty="0">
                <a:latin typeface="Carlito"/>
                <a:cs typeface="Carlito"/>
              </a:rPr>
              <a:t>all </a:t>
            </a:r>
            <a:r>
              <a:rPr lang="en-GB" sz="1800" spc="-5" dirty="0">
                <a:latin typeface="Carlito"/>
                <a:cs typeface="Carlito"/>
              </a:rPr>
              <a:t>models </a:t>
            </a:r>
            <a:r>
              <a:rPr lang="en-GB" sz="1800" spc="-25" dirty="0">
                <a:latin typeface="Carlito"/>
                <a:cs typeface="Carlito"/>
              </a:rPr>
              <a:t>performed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10" dirty="0">
                <a:latin typeface="Carlito"/>
                <a:cs typeface="Carlito"/>
              </a:rPr>
              <a:t>same </a:t>
            </a:r>
            <a:r>
              <a:rPr lang="en-GB" sz="1800" spc="-25" dirty="0">
                <a:latin typeface="Carlito"/>
                <a:cs typeface="Carlito"/>
              </a:rPr>
              <a:t>for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20" dirty="0">
                <a:latin typeface="Carlito"/>
                <a:cs typeface="Carlito"/>
              </a:rPr>
              <a:t>test set,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20" dirty="0">
                <a:latin typeface="Carlito"/>
                <a:cs typeface="Carlito"/>
              </a:rPr>
              <a:t>confusion </a:t>
            </a:r>
            <a:r>
              <a:rPr lang="en-GB" sz="1800" spc="-10" dirty="0">
                <a:latin typeface="Carlito"/>
                <a:cs typeface="Carlito"/>
              </a:rPr>
              <a:t>matrix is </a:t>
            </a: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10" dirty="0">
                <a:latin typeface="Carlito"/>
                <a:cs typeface="Carlito"/>
              </a:rPr>
              <a:t>same </a:t>
            </a:r>
            <a:r>
              <a:rPr lang="en-GB" sz="1800" spc="-20" dirty="0">
                <a:latin typeface="Carlito"/>
                <a:cs typeface="Carlito"/>
              </a:rPr>
              <a:t>across </a:t>
            </a:r>
            <a:r>
              <a:rPr lang="en-GB" sz="1800" dirty="0">
                <a:latin typeface="Carlito"/>
                <a:cs typeface="Carlito"/>
              </a:rPr>
              <a:t>all </a:t>
            </a:r>
            <a:r>
              <a:rPr lang="en-GB" sz="1800" spc="-5" dirty="0">
                <a:latin typeface="Carlito"/>
                <a:cs typeface="Carlito"/>
              </a:rPr>
              <a:t>models.  The </a:t>
            </a:r>
            <a:r>
              <a:rPr lang="en-GB" sz="1800" spc="-15" dirty="0">
                <a:latin typeface="Carlito"/>
                <a:cs typeface="Carlito"/>
              </a:rPr>
              <a:t>models </a:t>
            </a:r>
            <a:r>
              <a:rPr lang="en-GB" sz="1800" spc="-20" dirty="0">
                <a:latin typeface="Carlito"/>
                <a:cs typeface="Carlito"/>
              </a:rPr>
              <a:t>predicted </a:t>
            </a:r>
            <a:r>
              <a:rPr lang="en-GB" sz="1800" spc="-5" dirty="0">
                <a:latin typeface="Carlito"/>
                <a:cs typeface="Carlito"/>
              </a:rPr>
              <a:t>12 </a:t>
            </a:r>
            <a:r>
              <a:rPr lang="en-GB" sz="1800" spc="-20" dirty="0">
                <a:latin typeface="Carlito"/>
                <a:cs typeface="Carlito"/>
              </a:rPr>
              <a:t>successful </a:t>
            </a:r>
            <a:r>
              <a:rPr lang="en-GB" sz="1800" spc="-10" dirty="0">
                <a:latin typeface="Carlito"/>
                <a:cs typeface="Carlito"/>
              </a:rPr>
              <a:t>landings </a:t>
            </a:r>
            <a:r>
              <a:rPr lang="en-GB" sz="1800" spc="-5" dirty="0">
                <a:latin typeface="Carlito"/>
                <a:cs typeface="Carlito"/>
              </a:rPr>
              <a:t>when the true label</a:t>
            </a:r>
            <a:r>
              <a:rPr lang="en-GB" sz="1800" spc="275" dirty="0">
                <a:latin typeface="Carlito"/>
                <a:cs typeface="Carlito"/>
              </a:rPr>
              <a:t> </a:t>
            </a:r>
            <a:r>
              <a:rPr lang="en-GB" sz="1800" spc="-20" dirty="0">
                <a:latin typeface="Carlito"/>
                <a:cs typeface="Carlito"/>
              </a:rPr>
              <a:t>was successful </a:t>
            </a:r>
            <a:r>
              <a:rPr lang="en-GB" sz="1800" spc="-10" dirty="0">
                <a:latin typeface="Carlito"/>
                <a:cs typeface="Carlito"/>
              </a:rPr>
              <a:t>landing.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15" dirty="0">
                <a:latin typeface="Carlito"/>
                <a:cs typeface="Carlito"/>
              </a:rPr>
              <a:t>models </a:t>
            </a:r>
            <a:r>
              <a:rPr lang="en-GB" sz="1800" spc="-20" dirty="0">
                <a:latin typeface="Carlito"/>
                <a:cs typeface="Carlito"/>
              </a:rPr>
              <a:t>predicted </a:t>
            </a:r>
            <a:r>
              <a:rPr lang="en-GB" sz="1800" spc="-5" dirty="0">
                <a:latin typeface="Carlito"/>
                <a:cs typeface="Carlito"/>
              </a:rPr>
              <a:t>3 </a:t>
            </a:r>
            <a:r>
              <a:rPr lang="en-GB" sz="1800" spc="-20" dirty="0">
                <a:latin typeface="Carlito"/>
                <a:cs typeface="Carlito"/>
              </a:rPr>
              <a:t>unsuccessful </a:t>
            </a:r>
            <a:r>
              <a:rPr lang="en-GB" sz="1800" spc="-10" dirty="0">
                <a:latin typeface="Carlito"/>
                <a:cs typeface="Carlito"/>
              </a:rPr>
              <a:t>landings </a:t>
            </a:r>
            <a:r>
              <a:rPr lang="en-GB" sz="1800" spc="-5" dirty="0">
                <a:latin typeface="Carlito"/>
                <a:cs typeface="Carlito"/>
              </a:rPr>
              <a:t>when the true label </a:t>
            </a:r>
            <a:r>
              <a:rPr lang="en-GB" sz="1800" spc="-15" dirty="0">
                <a:latin typeface="Carlito"/>
                <a:cs typeface="Carlito"/>
              </a:rPr>
              <a:t>was </a:t>
            </a:r>
            <a:r>
              <a:rPr lang="en-GB" sz="1800" spc="-20" dirty="0">
                <a:latin typeface="Carlito"/>
                <a:cs typeface="Carlito"/>
              </a:rPr>
              <a:t>unsuccessful</a:t>
            </a:r>
            <a:r>
              <a:rPr lang="en-GB" sz="1800" spc="140" dirty="0">
                <a:latin typeface="Carlito"/>
                <a:cs typeface="Carlito"/>
              </a:rPr>
              <a:t> </a:t>
            </a:r>
            <a:r>
              <a:rPr lang="en-GB" sz="1800" spc="-10" dirty="0">
                <a:latin typeface="Carlito"/>
                <a:cs typeface="Carlito"/>
              </a:rPr>
              <a:t>landing.</a:t>
            </a:r>
            <a:endParaRPr lang="en-GB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z="1800" spc="-5" dirty="0">
                <a:latin typeface="Carlito"/>
                <a:cs typeface="Carlito"/>
              </a:rPr>
              <a:t>The </a:t>
            </a:r>
            <a:r>
              <a:rPr lang="en-GB" sz="1800" spc="-15" dirty="0">
                <a:latin typeface="Carlito"/>
                <a:cs typeface="Carlito"/>
              </a:rPr>
              <a:t>models </a:t>
            </a:r>
            <a:r>
              <a:rPr lang="en-GB" sz="1800" spc="-20" dirty="0">
                <a:latin typeface="Carlito"/>
                <a:cs typeface="Carlito"/>
              </a:rPr>
              <a:t>predicted </a:t>
            </a:r>
            <a:r>
              <a:rPr lang="en-GB" sz="1800" spc="-5" dirty="0">
                <a:latin typeface="Carlito"/>
                <a:cs typeface="Carlito"/>
              </a:rPr>
              <a:t>3 </a:t>
            </a:r>
            <a:r>
              <a:rPr lang="en-GB" sz="1800" spc="-20" dirty="0">
                <a:latin typeface="Carlito"/>
                <a:cs typeface="Carlito"/>
              </a:rPr>
              <a:t>successful </a:t>
            </a:r>
            <a:r>
              <a:rPr lang="en-GB" sz="1800" spc="-10" dirty="0">
                <a:latin typeface="Carlito"/>
                <a:cs typeface="Carlito"/>
              </a:rPr>
              <a:t>landings </a:t>
            </a:r>
            <a:r>
              <a:rPr lang="en-GB" sz="1800" spc="-5" dirty="0">
                <a:latin typeface="Carlito"/>
                <a:cs typeface="Carlito"/>
              </a:rPr>
              <a:t>when the true label </a:t>
            </a:r>
            <a:r>
              <a:rPr lang="en-GB" sz="1800" spc="-20" dirty="0">
                <a:latin typeface="Carlito"/>
                <a:cs typeface="Carlito"/>
              </a:rPr>
              <a:t>was unsuccessful </a:t>
            </a:r>
            <a:r>
              <a:rPr lang="en-GB" sz="1800" spc="-10" dirty="0">
                <a:latin typeface="Carlito"/>
                <a:cs typeface="Carlito"/>
              </a:rPr>
              <a:t>landings </a:t>
            </a:r>
            <a:r>
              <a:rPr lang="en-GB" sz="1800" spc="-20" dirty="0">
                <a:latin typeface="Carlito"/>
                <a:cs typeface="Carlito"/>
              </a:rPr>
              <a:t>(false positives).  </a:t>
            </a:r>
            <a:r>
              <a:rPr lang="en-GB" sz="1800" spc="-15" dirty="0">
                <a:latin typeface="Carlito"/>
                <a:cs typeface="Carlito"/>
              </a:rPr>
              <a:t>Our </a:t>
            </a:r>
            <a:r>
              <a:rPr lang="en-GB" sz="1800" spc="-5" dirty="0">
                <a:latin typeface="Carlito"/>
                <a:cs typeface="Carlito"/>
              </a:rPr>
              <a:t>models </a:t>
            </a:r>
            <a:r>
              <a:rPr lang="en-GB" sz="1800" spc="-20" dirty="0">
                <a:latin typeface="Carlito"/>
                <a:cs typeface="Carlito"/>
              </a:rPr>
              <a:t>over predict successful</a:t>
            </a:r>
            <a:r>
              <a:rPr lang="en-GB" sz="1800" spc="130" dirty="0">
                <a:latin typeface="Carlito"/>
                <a:cs typeface="Carlito"/>
              </a:rPr>
              <a:t> </a:t>
            </a:r>
            <a:r>
              <a:rPr lang="en-GB" sz="1800" spc="-10" dirty="0">
                <a:latin typeface="Carlito"/>
                <a:cs typeface="Carlito"/>
              </a:rPr>
              <a:t>landings.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580581" y="1399961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931256" y="2352799"/>
            <a:ext cx="2686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latin typeface="Carlito"/>
                <a:cs typeface="Carlito"/>
              </a:rPr>
              <a:t>Correct predictions are  </a:t>
            </a:r>
            <a:r>
              <a:rPr lang="en-GB" spc="-5" dirty="0">
                <a:latin typeface="Carlito"/>
                <a:cs typeface="Carlito"/>
              </a:rPr>
              <a:t>on </a:t>
            </a:r>
            <a:r>
              <a:rPr lang="en-GB" dirty="0">
                <a:latin typeface="Carlito"/>
                <a:cs typeface="Carlito"/>
              </a:rPr>
              <a:t>a </a:t>
            </a:r>
            <a:r>
              <a:rPr lang="en-GB" spc="-10" dirty="0">
                <a:latin typeface="Carlito"/>
                <a:cs typeface="Carlito"/>
              </a:rPr>
              <a:t>diagonal </a:t>
            </a:r>
            <a:r>
              <a:rPr lang="en-GB" spc="-20" dirty="0">
                <a:latin typeface="Carlito"/>
                <a:cs typeface="Carlito"/>
              </a:rPr>
              <a:t>from </a:t>
            </a:r>
            <a:r>
              <a:rPr lang="en-GB" spc="-15" dirty="0">
                <a:latin typeface="Carlito"/>
                <a:cs typeface="Carlito"/>
              </a:rPr>
              <a:t>top  </a:t>
            </a:r>
            <a:r>
              <a:rPr lang="en-GB" spc="-5" dirty="0">
                <a:latin typeface="Carlito"/>
                <a:cs typeface="Carlito"/>
              </a:rPr>
              <a:t>left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0" dirty="0">
                <a:latin typeface="Carlito"/>
                <a:cs typeface="Carlito"/>
              </a:rPr>
              <a:t>bottom</a:t>
            </a:r>
            <a:r>
              <a:rPr lang="en-GB" spc="-80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right.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299147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GB" sz="18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GB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GB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GB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 API 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 Wikipedia</a:t>
            </a:r>
            <a:r>
              <a:rPr lang="en-GB" sz="18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GB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GB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GB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GB" sz="18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GB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GB" sz="18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GB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GB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GB" sz="18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GB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u="heavy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GB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en-GB" sz="2400" u="heavy" spc="-5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u="sng" dirty="0" smtClean="0">
                <a:solidFill>
                  <a:srgbClr val="0948CB"/>
                </a:solidFill>
                <a:latin typeface="Carlito"/>
                <a:cs typeface="Carlito"/>
              </a:rPr>
              <a:t>https</a:t>
            </a:r>
            <a:r>
              <a:rPr lang="en-GB" sz="2400" u="sng" dirty="0">
                <a:solidFill>
                  <a:srgbClr val="0948CB"/>
                </a:solidFill>
                <a:latin typeface="Carlito"/>
                <a:cs typeface="Carlito"/>
              </a:rPr>
              <a:t>://github.com/NAIMAMOIN/APPLIED_DATA_SCIENCE_CAPSTONE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GB" sz="2400" b="1" dirty="0" smtClean="0">
                <a:solidFill>
                  <a:srgbClr val="24292F"/>
                </a:solidFill>
                <a:latin typeface="-apple-system"/>
              </a:rPr>
              <a:t>  Instructors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: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Rav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Ahuja, Alex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Aklson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Aije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Egwaikhide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Svetlana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Levitan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Romeo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Kienzler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Polong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Lin, Joseph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Santarcangelo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Azim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Hirjani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Hima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Vasudevan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Saishruthi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Swaminathan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Saeed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Aghabozorgi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Yan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Luo</a:t>
            </a:r>
            <a:endParaRPr lang="en-GB" sz="2400" b="1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GB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GB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GB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GB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GB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9235">
              <a:lnSpc>
                <a:spcPct val="100000"/>
              </a:lnSpc>
              <a:spcBef>
                <a:spcPts val="484"/>
              </a:spcBef>
              <a:tabLst>
                <a:tab pos="240665" algn="l"/>
                <a:tab pos="241935" algn="l"/>
              </a:tabLst>
            </a:pP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collection</a:t>
            </a:r>
            <a:r>
              <a:rPr lang="en-GB" sz="22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methodology: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Combined </a:t>
            </a:r>
            <a:r>
              <a:rPr lang="en-GB" sz="1800" spc="-20" dirty="0">
                <a:solidFill>
                  <a:schemeClr val="tx1"/>
                </a:solidFill>
                <a:latin typeface="Carlito"/>
                <a:cs typeface="Carlito"/>
              </a:rPr>
              <a:t>data from </a:t>
            </a:r>
            <a:r>
              <a:rPr lang="en-GB" sz="1800" spc="-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 public </a:t>
            </a:r>
            <a:r>
              <a:rPr lang="en-GB" sz="1800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GB" sz="1800" spc="-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 Wikipedia</a:t>
            </a:r>
            <a:r>
              <a:rPr lang="en-GB" sz="18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page</a:t>
            </a:r>
            <a:endParaRPr lang="en-GB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tabLst>
                <a:tab pos="240665" algn="l"/>
                <a:tab pos="241935" algn="l"/>
              </a:tabLst>
            </a:pP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GB" sz="2200" spc="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wrangling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Classifying true landings </a:t>
            </a:r>
            <a:r>
              <a:rPr lang="en-GB" sz="1800" dirty="0">
                <a:solidFill>
                  <a:schemeClr val="tx1"/>
                </a:solidFill>
                <a:latin typeface="Carlito"/>
                <a:cs typeface="Carlito"/>
              </a:rPr>
              <a:t>as 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GB" sz="18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1800" spc="-10" dirty="0">
                <a:solidFill>
                  <a:schemeClr val="tx1"/>
                </a:solidFill>
                <a:latin typeface="Carlito"/>
                <a:cs typeface="Carlito"/>
              </a:rPr>
              <a:t>unsuccessful</a:t>
            </a:r>
            <a:r>
              <a:rPr lang="en-GB" sz="18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otherwise</a:t>
            </a:r>
            <a:endParaRPr lang="en-GB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tabLst>
                <a:tab pos="240665" algn="l"/>
                <a:tab pos="241935" algn="l"/>
              </a:tabLst>
            </a:pP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exploratory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analysis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(EDA)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GB" sz="2200" spc="15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SQL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tabLst>
                <a:tab pos="240665" algn="l"/>
                <a:tab pos="241935" algn="l"/>
              </a:tabLst>
            </a:pP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interactive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visual analytics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2200" spc="-5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GB" sz="22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Dash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tabLst>
                <a:tab pos="240665" algn="l"/>
                <a:tab pos="241935" algn="l"/>
              </a:tabLst>
            </a:pP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predictive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analysis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classification</a:t>
            </a:r>
            <a:r>
              <a:rPr lang="en-GB" sz="2200" spc="17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models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GB" sz="1800" spc="-45" dirty="0">
                <a:solidFill>
                  <a:schemeClr val="tx1"/>
                </a:solidFill>
                <a:latin typeface="Carlito"/>
                <a:cs typeface="Carlito"/>
              </a:rPr>
              <a:t>Tuned </a:t>
            </a:r>
            <a:r>
              <a:rPr lang="en-GB" sz="1800" dirty="0">
                <a:solidFill>
                  <a:schemeClr val="tx1"/>
                </a:solidFill>
                <a:latin typeface="Carlito"/>
                <a:cs typeface="Carlito"/>
              </a:rPr>
              <a:t>models </a:t>
            </a:r>
            <a:r>
              <a:rPr lang="en-GB" sz="1800" spc="-5" dirty="0">
                <a:solidFill>
                  <a:schemeClr val="tx1"/>
                </a:solidFill>
                <a:latin typeface="Carlito"/>
                <a:cs typeface="Carlito"/>
              </a:rPr>
              <a:t>using</a:t>
            </a:r>
            <a:r>
              <a:rPr lang="en-GB" sz="18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18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endParaRPr lang="en-GB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GB" sz="18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GB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GB" sz="18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GB" sz="18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GB"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GB" sz="18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GB" sz="18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sz="18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GB" sz="18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GB" sz="18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18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GB" sz="18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GB" sz="18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GB" sz="18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GB" sz="18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GB" sz="18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GB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GB"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GB" sz="18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GB" sz="18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GB" sz="18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GB" sz="18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GB" sz="18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GB" sz="18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GB" sz="18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1903" y="1619253"/>
            <a:ext cx="6526611" cy="455054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lang="en-GB" spc="-280" dirty="0">
                <a:latin typeface="Arial"/>
                <a:cs typeface="Arial"/>
              </a:rPr>
              <a:t>Data </a:t>
            </a:r>
            <a:r>
              <a:rPr lang="en-GB" spc="-185" dirty="0">
                <a:latin typeface="Arial"/>
                <a:cs typeface="Arial"/>
              </a:rPr>
              <a:t>Collection</a:t>
            </a:r>
            <a:r>
              <a:rPr lang="en-GB" spc="-525" dirty="0">
                <a:latin typeface="Arial"/>
                <a:cs typeface="Arial"/>
              </a:rPr>
              <a:t> </a:t>
            </a:r>
            <a:r>
              <a:rPr lang="en-GB" spc="-210" dirty="0" smtClean="0">
                <a:latin typeface="Arial"/>
                <a:cs typeface="Arial"/>
              </a:rPr>
              <a:t>–</a:t>
            </a:r>
            <a:r>
              <a:rPr lang="en-GB" spc="-280" dirty="0" smtClean="0">
                <a:latin typeface="Arial"/>
                <a:cs typeface="Arial"/>
              </a:rPr>
              <a:t>Space X API</a:t>
            </a:r>
            <a:endParaRPr lang="en-GB" dirty="0">
              <a:latin typeface="Arial"/>
              <a:cs typeface="Arial"/>
            </a:endParaRPr>
          </a:p>
          <a:p>
            <a:endParaRPr lang="en-US" dirty="0" smtClean="0"/>
          </a:p>
          <a:p>
            <a:r>
              <a:rPr lang="en-US" sz="1800" u="sng" dirty="0" smtClean="0">
                <a:solidFill>
                  <a:srgbClr val="0948CB"/>
                </a:solidFill>
              </a:rPr>
              <a:t>https</a:t>
            </a:r>
            <a:r>
              <a:rPr lang="en-US" sz="1800" u="sng" dirty="0">
                <a:solidFill>
                  <a:srgbClr val="0948CB"/>
                </a:solidFill>
              </a:rPr>
              <a:t>://github.com/NAIMAMOIN/APPLIED_DATA_SCIENCE_CAPSTONE/blob/MASTER/Lab%201%20(%20Data%20Collection%20Api%20)-checkpoint.ipynb</a:t>
            </a:r>
            <a:endParaRPr lang="en-US" sz="1800" u="sng" dirty="0">
              <a:solidFill>
                <a:srgbClr val="0948CB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89594" y="1969008"/>
            <a:ext cx="5148454" cy="3730878"/>
            <a:chOff x="4663439" y="1548384"/>
            <a:chExt cx="5148454" cy="3730878"/>
          </a:xfrm>
        </p:grpSpPr>
        <p:sp>
          <p:nvSpPr>
            <p:cNvPr id="7" name="object 6"/>
            <p:cNvSpPr/>
            <p:nvPr/>
          </p:nvSpPr>
          <p:spPr>
            <a:xfrm>
              <a:off x="4943856" y="1824227"/>
              <a:ext cx="237744" cy="1389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8" name="object 7"/>
            <p:cNvGrpSpPr/>
            <p:nvPr/>
          </p:nvGrpSpPr>
          <p:grpSpPr>
            <a:xfrm>
              <a:off x="4663439" y="1548384"/>
              <a:ext cx="1851660" cy="1607820"/>
              <a:chOff x="4782311" y="1478280"/>
              <a:chExt cx="1851660" cy="1607820"/>
            </a:xfrm>
          </p:grpSpPr>
          <p:sp>
            <p:nvSpPr>
              <p:cNvPr id="9" name="object 8"/>
              <p:cNvSpPr/>
              <p:nvPr/>
            </p:nvSpPr>
            <p:spPr>
              <a:xfrm>
                <a:off x="5084063" y="1766316"/>
                <a:ext cx="158496" cy="13197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bject 9"/>
              <p:cNvSpPr/>
              <p:nvPr/>
            </p:nvSpPr>
            <p:spPr>
              <a:xfrm>
                <a:off x="4782311" y="1478280"/>
                <a:ext cx="1851660" cy="11430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bject 10"/>
              <p:cNvSpPr/>
              <p:nvPr/>
            </p:nvSpPr>
            <p:spPr>
              <a:xfrm>
                <a:off x="4888991" y="1719072"/>
                <a:ext cx="1677923" cy="69646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bject 11"/>
              <p:cNvSpPr/>
              <p:nvPr/>
            </p:nvSpPr>
            <p:spPr>
              <a:xfrm>
                <a:off x="4803647" y="1499616"/>
                <a:ext cx="1772411" cy="106375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object 12"/>
            <p:cNvSpPr txBox="1"/>
            <p:nvPr/>
          </p:nvSpPr>
          <p:spPr>
            <a:xfrm>
              <a:off x="4896993" y="1836165"/>
              <a:ext cx="1327150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479425" marR="5080" indent="-466725">
                <a:lnSpc>
                  <a:spcPts val="1639"/>
                </a:lnSpc>
                <a:spcBef>
                  <a:spcPts val="285"/>
                </a:spcBef>
              </a:pPr>
              <a:r>
                <a:rPr sz="1500" spc="-5" dirty="0">
                  <a:solidFill>
                    <a:schemeClr val="bg1"/>
                  </a:solidFill>
                  <a:latin typeface="Carlito"/>
                  <a:cs typeface="Carlito"/>
                </a:rPr>
                <a:t>Request </a:t>
              </a:r>
              <a:r>
                <a:rPr sz="1500" spc="-10" dirty="0">
                  <a:solidFill>
                    <a:schemeClr val="bg1"/>
                  </a:solidFill>
                  <a:latin typeface="Carlito"/>
                  <a:cs typeface="Carlito"/>
                </a:rPr>
                <a:t>(Space</a:t>
              </a:r>
              <a:r>
                <a:rPr sz="1500" spc="-240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X  APIs)</a:t>
              </a:r>
              <a:endParaRPr sz="1500">
                <a:solidFill>
                  <a:schemeClr val="bg1"/>
                </a:solidFill>
                <a:latin typeface="Carlito"/>
                <a:cs typeface="Carlito"/>
              </a:endParaRPr>
            </a:p>
          </p:txBody>
        </p:sp>
        <p:grpSp>
          <p:nvGrpSpPr>
            <p:cNvPr id="14" name="object 13"/>
            <p:cNvGrpSpPr/>
            <p:nvPr/>
          </p:nvGrpSpPr>
          <p:grpSpPr>
            <a:xfrm>
              <a:off x="4663439" y="2877311"/>
              <a:ext cx="1851660" cy="1666239"/>
              <a:chOff x="4782311" y="2807207"/>
              <a:chExt cx="1851660" cy="1666239"/>
            </a:xfrm>
          </p:grpSpPr>
          <p:sp>
            <p:nvSpPr>
              <p:cNvPr id="15" name="object 14"/>
              <p:cNvSpPr/>
              <p:nvPr/>
            </p:nvSpPr>
            <p:spPr>
              <a:xfrm>
                <a:off x="5062727" y="3073907"/>
                <a:ext cx="237744" cy="1399032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object 15"/>
              <p:cNvSpPr/>
              <p:nvPr/>
            </p:nvSpPr>
            <p:spPr>
              <a:xfrm>
                <a:off x="5084063" y="3095243"/>
                <a:ext cx="158496" cy="131978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16"/>
              <p:cNvSpPr/>
              <p:nvPr/>
            </p:nvSpPr>
            <p:spPr>
              <a:xfrm>
                <a:off x="4782311" y="2807207"/>
                <a:ext cx="1851660" cy="11430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ject 17"/>
              <p:cNvSpPr/>
              <p:nvPr/>
            </p:nvSpPr>
            <p:spPr>
              <a:xfrm>
                <a:off x="4888991" y="2839211"/>
                <a:ext cx="1677923" cy="111556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object 18"/>
              <p:cNvSpPr/>
              <p:nvPr/>
            </p:nvSpPr>
            <p:spPr>
              <a:xfrm>
                <a:off x="4803647" y="2828543"/>
                <a:ext cx="1772411" cy="106375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object 19"/>
            <p:cNvSpPr txBox="1"/>
            <p:nvPr/>
          </p:nvSpPr>
          <p:spPr>
            <a:xfrm>
              <a:off x="4770119" y="2908384"/>
              <a:ext cx="1416812" cy="1093889"/>
            </a:xfrm>
            <a:prstGeom prst="rect">
              <a:avLst/>
            </a:prstGeom>
          </p:spPr>
          <p:txBody>
            <a:bodyPr vert="horz" wrap="square" lIns="0" tIns="31750" rIns="0" bIns="0" rtlCol="0">
              <a:spAutoFit/>
            </a:bodyPr>
            <a:lstStyle/>
            <a:p>
              <a:pPr marL="12700" marR="5080" indent="4445" algn="ctr">
                <a:lnSpc>
                  <a:spcPct val="91600"/>
                </a:lnSpc>
                <a:spcBef>
                  <a:spcPts val="250"/>
                </a:spcBef>
              </a:pP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.JSON </a:t>
              </a:r>
              <a:r>
                <a:rPr sz="1500" spc="-5" dirty="0">
                  <a:solidFill>
                    <a:schemeClr val="bg1"/>
                  </a:solidFill>
                  <a:latin typeface="Carlito"/>
                  <a:cs typeface="Carlito"/>
                </a:rPr>
                <a:t>file </a:t>
              </a: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+  </a:t>
              </a:r>
              <a:r>
                <a:rPr sz="1500" spc="-10" dirty="0">
                  <a:solidFill>
                    <a:schemeClr val="bg1"/>
                  </a:solidFill>
                  <a:latin typeface="Carlito"/>
                  <a:cs typeface="Carlito"/>
                </a:rPr>
                <a:t>Lists(Launch</a:t>
              </a:r>
              <a:r>
                <a:rPr sz="1500" spc="-125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spc="-10" dirty="0">
                  <a:solidFill>
                    <a:schemeClr val="bg1"/>
                  </a:solidFill>
                  <a:latin typeface="Carlito"/>
                  <a:cs typeface="Carlito"/>
                </a:rPr>
                <a:t>Site,  </a:t>
              </a:r>
              <a:r>
                <a:rPr sz="1500" spc="-5" dirty="0">
                  <a:solidFill>
                    <a:schemeClr val="bg1"/>
                  </a:solidFill>
                  <a:latin typeface="Carlito"/>
                  <a:cs typeface="Carlito"/>
                </a:rPr>
                <a:t>Booster </a:t>
              </a:r>
              <a:r>
                <a:rPr sz="1500" spc="-25" dirty="0">
                  <a:solidFill>
                    <a:schemeClr val="bg1"/>
                  </a:solidFill>
                  <a:latin typeface="Carlito"/>
                  <a:cs typeface="Carlito"/>
                </a:rPr>
                <a:t>Version,  </a:t>
              </a:r>
              <a:r>
                <a:rPr sz="1500" spc="-20" dirty="0">
                  <a:solidFill>
                    <a:schemeClr val="bg1"/>
                  </a:solidFill>
                  <a:latin typeface="Carlito"/>
                  <a:cs typeface="Carlito"/>
                </a:rPr>
                <a:t>Payload</a:t>
              </a:r>
              <a:r>
                <a:rPr sz="1500" spc="-75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spc="-15" dirty="0">
                  <a:solidFill>
                    <a:schemeClr val="bg1"/>
                  </a:solidFill>
                  <a:latin typeface="Carlito"/>
                  <a:cs typeface="Carlito"/>
                </a:rPr>
                <a:t>Data)</a:t>
              </a:r>
              <a:endParaRPr sz="1500" dirty="0">
                <a:solidFill>
                  <a:schemeClr val="bg1"/>
                </a:solidFill>
                <a:latin typeface="Carlito"/>
                <a:cs typeface="Carlito"/>
              </a:endParaRPr>
            </a:p>
          </p:txBody>
        </p:sp>
        <p:grpSp>
          <p:nvGrpSpPr>
            <p:cNvPr id="21" name="object 20"/>
            <p:cNvGrpSpPr/>
            <p:nvPr/>
          </p:nvGrpSpPr>
          <p:grpSpPr>
            <a:xfrm>
              <a:off x="4782311" y="4137659"/>
              <a:ext cx="2790443" cy="1141476"/>
              <a:chOff x="4782311" y="4137659"/>
              <a:chExt cx="2790443" cy="1141476"/>
            </a:xfrm>
          </p:grpSpPr>
          <p:sp>
            <p:nvSpPr>
              <p:cNvPr id="22" name="object 21"/>
              <p:cNvSpPr/>
              <p:nvPr/>
            </p:nvSpPr>
            <p:spPr>
              <a:xfrm>
                <a:off x="5146547" y="4319015"/>
                <a:ext cx="2426207" cy="23926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object 22"/>
              <p:cNvSpPr/>
              <p:nvPr/>
            </p:nvSpPr>
            <p:spPr>
              <a:xfrm>
                <a:off x="5167883" y="4340351"/>
                <a:ext cx="2346960" cy="16001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bject 23"/>
              <p:cNvSpPr/>
              <p:nvPr/>
            </p:nvSpPr>
            <p:spPr>
              <a:xfrm>
                <a:off x="4782311" y="4137659"/>
                <a:ext cx="1851660" cy="114147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object 24"/>
              <p:cNvSpPr/>
              <p:nvPr/>
            </p:nvSpPr>
            <p:spPr>
              <a:xfrm>
                <a:off x="4850891" y="4273295"/>
                <a:ext cx="1755648" cy="90525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object 25"/>
              <p:cNvSpPr/>
              <p:nvPr/>
            </p:nvSpPr>
            <p:spPr>
              <a:xfrm>
                <a:off x="4823457" y="4189035"/>
                <a:ext cx="1772411" cy="10622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object 26"/>
            <p:cNvSpPr txBox="1"/>
            <p:nvPr/>
          </p:nvSpPr>
          <p:spPr>
            <a:xfrm>
              <a:off x="4896993" y="4310120"/>
              <a:ext cx="1403985" cy="866904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12700" marR="5080" algn="ctr">
                <a:lnSpc>
                  <a:spcPct val="89800"/>
                </a:lnSpc>
                <a:spcBef>
                  <a:spcPts val="280"/>
                </a:spcBef>
              </a:pPr>
              <a:r>
                <a:rPr sz="1500" spc="-10" dirty="0">
                  <a:solidFill>
                    <a:schemeClr val="bg1"/>
                  </a:solidFill>
                  <a:latin typeface="Carlito"/>
                  <a:cs typeface="Carlito"/>
                </a:rPr>
                <a:t>Json_normalize</a:t>
              </a:r>
              <a:r>
                <a:rPr sz="1500" spc="-170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spc="-25" dirty="0">
                  <a:solidFill>
                    <a:schemeClr val="bg1"/>
                  </a:solidFill>
                  <a:latin typeface="Carlito"/>
                  <a:cs typeface="Carlito"/>
                </a:rPr>
                <a:t>to  </a:t>
              </a:r>
              <a:r>
                <a:rPr sz="1500" spc="-20" dirty="0">
                  <a:solidFill>
                    <a:schemeClr val="bg1"/>
                  </a:solidFill>
                  <a:latin typeface="Carlito"/>
                  <a:cs typeface="Carlito"/>
                </a:rPr>
                <a:t>DataFrame data  from</a:t>
              </a:r>
              <a:r>
                <a:rPr sz="1500" spc="-45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JSON</a:t>
              </a:r>
            </a:p>
          </p:txBody>
        </p:sp>
        <p:grpSp>
          <p:nvGrpSpPr>
            <p:cNvPr id="28" name="object 27"/>
            <p:cNvGrpSpPr/>
            <p:nvPr/>
          </p:nvGrpSpPr>
          <p:grpSpPr>
            <a:xfrm>
              <a:off x="7139940" y="3073907"/>
              <a:ext cx="1859280" cy="2205355"/>
              <a:chOff x="7139940" y="3073907"/>
              <a:chExt cx="1859280" cy="2205355"/>
            </a:xfrm>
          </p:grpSpPr>
          <p:sp>
            <p:nvSpPr>
              <p:cNvPr id="29" name="object 28"/>
              <p:cNvSpPr/>
              <p:nvPr/>
            </p:nvSpPr>
            <p:spPr>
              <a:xfrm>
                <a:off x="7418832" y="3073907"/>
                <a:ext cx="239268" cy="139903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7440168" y="3095243"/>
                <a:ext cx="160020" cy="1319784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object 30"/>
              <p:cNvSpPr/>
              <p:nvPr/>
            </p:nvSpPr>
            <p:spPr>
              <a:xfrm>
                <a:off x="7139940" y="4137659"/>
                <a:ext cx="1851659" cy="114147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bject 31"/>
              <p:cNvSpPr/>
              <p:nvPr/>
            </p:nvSpPr>
            <p:spPr>
              <a:xfrm>
                <a:off x="7173468" y="4378451"/>
                <a:ext cx="1825752" cy="694944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object 32"/>
              <p:cNvSpPr/>
              <p:nvPr/>
            </p:nvSpPr>
            <p:spPr>
              <a:xfrm>
                <a:off x="7161276" y="4158995"/>
                <a:ext cx="1772412" cy="10622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object 33"/>
            <p:cNvSpPr txBox="1"/>
            <p:nvPr/>
          </p:nvSpPr>
          <p:spPr>
            <a:xfrm>
              <a:off x="7323842" y="4397621"/>
              <a:ext cx="1483995" cy="652102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575945" marR="5080" indent="-563880">
                <a:lnSpc>
                  <a:spcPts val="1639"/>
                </a:lnSpc>
                <a:spcBef>
                  <a:spcPts val="285"/>
                </a:spcBef>
              </a:pPr>
              <a:r>
                <a:rPr sz="1500" dirty="0" smtClean="0">
                  <a:solidFill>
                    <a:schemeClr val="bg1"/>
                  </a:solidFill>
                  <a:latin typeface="Carlito"/>
                  <a:cs typeface="Carlito"/>
                </a:rPr>
                <a:t>Dictionary</a:t>
              </a:r>
              <a:r>
                <a:rPr lang="en-GB" sz="1500" spc="-95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spc="-25" dirty="0" smtClean="0">
                  <a:solidFill>
                    <a:schemeClr val="bg1"/>
                  </a:solidFill>
                  <a:latin typeface="Carlito"/>
                  <a:cs typeface="Carlito"/>
                </a:rPr>
                <a:t>relevant  </a:t>
              </a:r>
              <a:r>
                <a:rPr sz="1500" spc="-20" dirty="0">
                  <a:solidFill>
                    <a:schemeClr val="bg1"/>
                  </a:solidFill>
                  <a:latin typeface="Carlito"/>
                  <a:cs typeface="Carlito"/>
                </a:rPr>
                <a:t>data</a:t>
              </a:r>
              <a:endParaRPr sz="1500" dirty="0">
                <a:solidFill>
                  <a:schemeClr val="bg1"/>
                </a:solidFill>
                <a:latin typeface="Carlito"/>
                <a:cs typeface="Carlito"/>
              </a:endParaRPr>
            </a:p>
          </p:txBody>
        </p:sp>
        <p:grpSp>
          <p:nvGrpSpPr>
            <p:cNvPr id="35" name="object 34"/>
            <p:cNvGrpSpPr/>
            <p:nvPr/>
          </p:nvGrpSpPr>
          <p:grpSpPr>
            <a:xfrm>
              <a:off x="7021068" y="1815083"/>
              <a:ext cx="1868805" cy="2205355"/>
              <a:chOff x="7139940" y="1744979"/>
              <a:chExt cx="1868805" cy="2205355"/>
            </a:xfrm>
          </p:grpSpPr>
          <p:sp>
            <p:nvSpPr>
              <p:cNvPr id="36" name="object 35"/>
              <p:cNvSpPr/>
              <p:nvPr/>
            </p:nvSpPr>
            <p:spPr>
              <a:xfrm>
                <a:off x="7418832" y="1744979"/>
                <a:ext cx="239268" cy="1399032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object 36"/>
              <p:cNvSpPr/>
              <p:nvPr/>
            </p:nvSpPr>
            <p:spPr>
              <a:xfrm>
                <a:off x="7440168" y="1766315"/>
                <a:ext cx="160020" cy="1319784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object 37"/>
              <p:cNvSpPr/>
              <p:nvPr/>
            </p:nvSpPr>
            <p:spPr>
              <a:xfrm>
                <a:off x="7139940" y="2807207"/>
                <a:ext cx="1851659" cy="11430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object 38"/>
              <p:cNvSpPr/>
              <p:nvPr/>
            </p:nvSpPr>
            <p:spPr>
              <a:xfrm>
                <a:off x="7164324" y="3047999"/>
                <a:ext cx="1844039" cy="696468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object 39"/>
              <p:cNvSpPr/>
              <p:nvPr/>
            </p:nvSpPr>
            <p:spPr>
              <a:xfrm>
                <a:off x="7161276" y="2828543"/>
                <a:ext cx="1772412" cy="106375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object 40"/>
            <p:cNvSpPr txBox="1"/>
            <p:nvPr/>
          </p:nvSpPr>
          <p:spPr>
            <a:xfrm>
              <a:off x="7172706" y="3166109"/>
              <a:ext cx="1492885" cy="462915"/>
            </a:xfrm>
            <a:prstGeom prst="rect">
              <a:avLst/>
            </a:prstGeom>
          </p:spPr>
          <p:txBody>
            <a:bodyPr vert="horz" wrap="square" lIns="0" tIns="36195" rIns="0" bIns="0" rtlCol="0">
              <a:spAutoFit/>
            </a:bodyPr>
            <a:lstStyle/>
            <a:p>
              <a:pPr marL="332740" marR="5080" indent="-320040">
                <a:lnSpc>
                  <a:spcPts val="1639"/>
                </a:lnSpc>
                <a:spcBef>
                  <a:spcPts val="285"/>
                </a:spcBef>
              </a:pPr>
              <a:r>
                <a:rPr sz="1500" spc="-5" dirty="0">
                  <a:solidFill>
                    <a:schemeClr val="bg1"/>
                  </a:solidFill>
                  <a:latin typeface="Carlito"/>
                  <a:cs typeface="Carlito"/>
                </a:rPr>
                <a:t>Cast </a:t>
              </a: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dictionary</a:t>
              </a:r>
              <a:r>
                <a:rPr sz="1500" spc="-250" dirty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sz="1500" spc="-15" dirty="0">
                  <a:solidFill>
                    <a:schemeClr val="bg1"/>
                  </a:solidFill>
                  <a:latin typeface="Carlito"/>
                  <a:cs typeface="Carlito"/>
                </a:rPr>
                <a:t>to </a:t>
              </a:r>
              <a:r>
                <a:rPr sz="1500" dirty="0">
                  <a:solidFill>
                    <a:schemeClr val="bg1"/>
                  </a:solidFill>
                  <a:latin typeface="Carlito"/>
                  <a:cs typeface="Carlito"/>
                </a:rPr>
                <a:t>a  </a:t>
              </a:r>
              <a:r>
                <a:rPr sz="1500" spc="-20" dirty="0">
                  <a:solidFill>
                    <a:schemeClr val="bg1"/>
                  </a:solidFill>
                  <a:latin typeface="Carlito"/>
                  <a:cs typeface="Carlito"/>
                </a:rPr>
                <a:t>DataFrame</a:t>
              </a:r>
              <a:endParaRPr sz="1500" dirty="0">
                <a:solidFill>
                  <a:schemeClr val="bg1"/>
                </a:solidFill>
                <a:latin typeface="Carlito"/>
                <a:cs typeface="Carlito"/>
              </a:endParaRPr>
            </a:p>
          </p:txBody>
        </p:sp>
        <p:grpSp>
          <p:nvGrpSpPr>
            <p:cNvPr id="42" name="object 41"/>
            <p:cNvGrpSpPr/>
            <p:nvPr/>
          </p:nvGrpSpPr>
          <p:grpSpPr>
            <a:xfrm>
              <a:off x="7021068" y="1548384"/>
              <a:ext cx="2790825" cy="1143000"/>
              <a:chOff x="7139940" y="1478280"/>
              <a:chExt cx="2790825" cy="1143000"/>
            </a:xfrm>
          </p:grpSpPr>
          <p:sp>
            <p:nvSpPr>
              <p:cNvPr id="43" name="object 42"/>
              <p:cNvSpPr/>
              <p:nvPr/>
            </p:nvSpPr>
            <p:spPr>
              <a:xfrm>
                <a:off x="7504176" y="1661160"/>
                <a:ext cx="2426207" cy="237744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object 43"/>
              <p:cNvSpPr/>
              <p:nvPr/>
            </p:nvSpPr>
            <p:spPr>
              <a:xfrm>
                <a:off x="7525512" y="1682496"/>
                <a:ext cx="2346959" cy="158496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object 44"/>
              <p:cNvSpPr/>
              <p:nvPr/>
            </p:nvSpPr>
            <p:spPr>
              <a:xfrm>
                <a:off x="7139940" y="1478280"/>
                <a:ext cx="1851659" cy="114300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object 45"/>
              <p:cNvSpPr/>
              <p:nvPr/>
            </p:nvSpPr>
            <p:spPr>
              <a:xfrm>
                <a:off x="7226808" y="1615440"/>
                <a:ext cx="1717548" cy="903731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object 46"/>
              <p:cNvSpPr/>
              <p:nvPr/>
            </p:nvSpPr>
            <p:spPr>
              <a:xfrm>
                <a:off x="7161276" y="1499616"/>
                <a:ext cx="1772412" cy="1063752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object 47"/>
            <p:cNvSpPr txBox="1">
              <a:spLocks/>
            </p:cNvSpPr>
            <p:nvPr/>
          </p:nvSpPr>
          <p:spPr>
            <a:xfrm>
              <a:off x="7235189" y="1731009"/>
              <a:ext cx="1373505" cy="907941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 marR="5080" algn="ctr">
                <a:lnSpc>
                  <a:spcPts val="1650"/>
                </a:lnSpc>
                <a:spcBef>
                  <a:spcPts val="280"/>
                </a:spcBef>
              </a:pPr>
              <a:r>
                <a:rPr lang="en-GB" sz="1500" spc="-5" smtClean="0">
                  <a:solidFill>
                    <a:schemeClr val="bg1"/>
                  </a:solidFill>
                  <a:latin typeface="Carlito"/>
                  <a:cs typeface="Carlito"/>
                </a:rPr>
                <a:t>Filter </a:t>
              </a:r>
              <a:r>
                <a:rPr lang="en-GB" sz="1500" spc="-10" smtClean="0">
                  <a:solidFill>
                    <a:schemeClr val="bg1"/>
                  </a:solidFill>
                  <a:latin typeface="Carlito"/>
                  <a:cs typeface="Carlito"/>
                </a:rPr>
                <a:t>data to</a:t>
              </a:r>
              <a:r>
                <a:rPr lang="en-GB" sz="1500" spc="-204" smtClean="0">
                  <a:solidFill>
                    <a:schemeClr val="bg1"/>
                  </a:solidFill>
                  <a:latin typeface="Carlito"/>
                  <a:cs typeface="Carlito"/>
                </a:rPr>
                <a:t> </a:t>
              </a:r>
              <a:r>
                <a:rPr lang="en-GB" sz="1500" spc="-5" smtClean="0">
                  <a:solidFill>
                    <a:schemeClr val="bg1"/>
                  </a:solidFill>
                  <a:latin typeface="Carlito"/>
                  <a:cs typeface="Carlito"/>
                </a:rPr>
                <a:t>only  </a:t>
              </a:r>
              <a:r>
                <a:rPr lang="en-GB" sz="1500" smtClean="0">
                  <a:solidFill>
                    <a:schemeClr val="bg1"/>
                  </a:solidFill>
                  <a:latin typeface="Carlito"/>
                  <a:cs typeface="Carlito"/>
                </a:rPr>
                <a:t>include </a:t>
              </a:r>
              <a:r>
                <a:rPr lang="en-GB" sz="1500" spc="-20" smtClean="0">
                  <a:solidFill>
                    <a:schemeClr val="bg1"/>
                  </a:solidFill>
                  <a:latin typeface="Carlito"/>
                  <a:cs typeface="Carlito"/>
                </a:rPr>
                <a:t>Falcon </a:t>
              </a:r>
              <a:r>
                <a:rPr lang="en-GB" sz="1500" smtClean="0">
                  <a:solidFill>
                    <a:schemeClr val="bg1"/>
                  </a:solidFill>
                  <a:latin typeface="Carlito"/>
                  <a:cs typeface="Carlito"/>
                </a:rPr>
                <a:t>9  launches</a:t>
              </a:r>
              <a:endParaRPr lang="en-GB" sz="1500">
                <a:solidFill>
                  <a:schemeClr val="bg1"/>
                </a:solidFill>
                <a:latin typeface="Carlito"/>
                <a:cs typeface="Carlito"/>
              </a:endParaRPr>
            </a:p>
          </p:txBody>
        </p:sp>
      </p:grpSp>
      <p:grpSp>
        <p:nvGrpSpPr>
          <p:cNvPr id="49" name="object 48"/>
          <p:cNvGrpSpPr/>
          <p:nvPr/>
        </p:nvGrpSpPr>
        <p:grpSpPr>
          <a:xfrm>
            <a:off x="10276855" y="1818132"/>
            <a:ext cx="1894839" cy="1143000"/>
            <a:chOff x="9496043" y="1478280"/>
            <a:chExt cx="1894839" cy="1143000"/>
          </a:xfrm>
        </p:grpSpPr>
        <p:sp>
          <p:nvSpPr>
            <p:cNvPr id="50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2"/>
          <p:cNvSpPr txBox="1"/>
          <p:nvPr/>
        </p:nvSpPr>
        <p:spPr>
          <a:xfrm>
            <a:off x="10428653" y="2048626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/>
              </a:rPr>
              <a:t>Data Collection </a:t>
            </a:r>
            <a:r>
              <a:rPr lang="en-US" sz="2400" dirty="0" smtClean="0">
                <a:latin typeface="Abadi"/>
              </a:rPr>
              <a:t>–Scraping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u="sng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https://github.com/NAIMAMOIN/APPLIED_DATA_SCIENCE_CAPSTONE/blob/MASTER/Data%20Collection%20with%20Web%20Scraping-checkpoint.ipynb</a:t>
            </a:r>
            <a:endParaRPr lang="en-US" sz="1800" u="sng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467149" y="1617045"/>
            <a:ext cx="6316105" cy="505052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26073" y="1751641"/>
            <a:ext cx="5631899" cy="4812788"/>
            <a:chOff x="5111496" y="713231"/>
            <a:chExt cx="5907532" cy="5332604"/>
          </a:xfrm>
        </p:grpSpPr>
        <p:grpSp>
          <p:nvGrpSpPr>
            <p:cNvPr id="8" name="object 6"/>
            <p:cNvGrpSpPr/>
            <p:nvPr/>
          </p:nvGrpSpPr>
          <p:grpSpPr>
            <a:xfrm>
              <a:off x="5111496" y="713231"/>
              <a:ext cx="2621280" cy="2318385"/>
              <a:chOff x="5111496" y="713231"/>
              <a:chExt cx="2621280" cy="2318385"/>
            </a:xfrm>
          </p:grpSpPr>
          <p:sp>
            <p:nvSpPr>
              <p:cNvPr id="44" name="object 7"/>
              <p:cNvSpPr/>
              <p:nvPr/>
            </p:nvSpPr>
            <p:spPr>
              <a:xfrm>
                <a:off x="5506212" y="1098804"/>
                <a:ext cx="304800" cy="193243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8"/>
              <p:cNvSpPr/>
              <p:nvPr/>
            </p:nvSpPr>
            <p:spPr>
              <a:xfrm>
                <a:off x="5527548" y="1110995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9"/>
              <p:cNvSpPr/>
              <p:nvPr/>
            </p:nvSpPr>
            <p:spPr>
              <a:xfrm>
                <a:off x="5111496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0"/>
              <p:cNvSpPr/>
              <p:nvPr/>
            </p:nvSpPr>
            <p:spPr>
              <a:xfrm>
                <a:off x="5134356" y="1037843"/>
                <a:ext cx="2598420" cy="98145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1"/>
              <p:cNvSpPr/>
              <p:nvPr/>
            </p:nvSpPr>
            <p:spPr>
              <a:xfrm>
                <a:off x="5132832" y="734567"/>
                <a:ext cx="2500884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12"/>
            <p:cNvSpPr txBox="1"/>
            <p:nvPr/>
          </p:nvSpPr>
          <p:spPr>
            <a:xfrm>
              <a:off x="5314569" y="1104137"/>
              <a:ext cx="2121535" cy="6654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95"/>
                </a:spcBef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Request</a:t>
              </a:r>
              <a:r>
                <a:rPr sz="2200" spc="-114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Wikipedia</a:t>
              </a:r>
              <a:endParaRPr sz="2200" dirty="0">
                <a:latin typeface="Carlito"/>
                <a:cs typeface="Carlito"/>
              </a:endParaRPr>
            </a:p>
            <a:p>
              <a:pPr marL="13335" algn="ctr">
                <a:lnSpc>
                  <a:spcPts val="2520"/>
                </a:lnSpc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0" name="object 13"/>
            <p:cNvGrpSpPr/>
            <p:nvPr/>
          </p:nvGrpSpPr>
          <p:grpSpPr>
            <a:xfrm>
              <a:off x="5111496" y="2589276"/>
              <a:ext cx="2580640" cy="2318385"/>
              <a:chOff x="5111496" y="2589276"/>
              <a:chExt cx="2580640" cy="2318385"/>
            </a:xfrm>
          </p:grpSpPr>
          <p:sp>
            <p:nvSpPr>
              <p:cNvPr id="39" name="object 14"/>
              <p:cNvSpPr/>
              <p:nvPr/>
            </p:nvSpPr>
            <p:spPr>
              <a:xfrm>
                <a:off x="5506212" y="2965704"/>
                <a:ext cx="304800" cy="194157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15"/>
              <p:cNvSpPr/>
              <p:nvPr/>
            </p:nvSpPr>
            <p:spPr>
              <a:xfrm>
                <a:off x="5527548" y="2987040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16"/>
              <p:cNvSpPr/>
              <p:nvPr/>
            </p:nvSpPr>
            <p:spPr>
              <a:xfrm>
                <a:off x="5111496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17"/>
              <p:cNvSpPr/>
              <p:nvPr/>
            </p:nvSpPr>
            <p:spPr>
              <a:xfrm>
                <a:off x="5334000" y="2913888"/>
                <a:ext cx="2135124" cy="98145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18"/>
              <p:cNvSpPr/>
              <p:nvPr/>
            </p:nvSpPr>
            <p:spPr>
              <a:xfrm>
                <a:off x="5132832" y="2610612"/>
                <a:ext cx="2500884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9"/>
            <p:cNvSpPr txBox="1"/>
            <p:nvPr/>
          </p:nvSpPr>
          <p:spPr>
            <a:xfrm>
              <a:off x="5514594" y="2980689"/>
              <a:ext cx="1709420" cy="7239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3025">
                <a:lnSpc>
                  <a:spcPts val="2520"/>
                </a:lnSpc>
                <a:spcBef>
                  <a:spcPts val="95"/>
                </a:spcBef>
              </a:pPr>
              <a:r>
                <a:rPr spc="-15" dirty="0">
                  <a:solidFill>
                    <a:srgbClr val="FFFFFF"/>
                  </a:solidFill>
                  <a:latin typeface="Carlito"/>
                  <a:cs typeface="Carlito"/>
                </a:rPr>
                <a:t>BeautifulSoup</a:t>
              </a:r>
              <a:endParaRPr dirty="0">
                <a:latin typeface="Carlito"/>
                <a:cs typeface="Carlito"/>
              </a:endParaRPr>
            </a:p>
            <a:p>
              <a:pPr marL="12700">
                <a:lnSpc>
                  <a:spcPts val="2520"/>
                </a:lnSpc>
              </a:pPr>
              <a:r>
                <a:rPr spc="-20" dirty="0">
                  <a:solidFill>
                    <a:srgbClr val="FFFFFF"/>
                  </a:solidFill>
                  <a:latin typeface="Carlito"/>
                  <a:cs typeface="Carlito"/>
                </a:rPr>
                <a:t>html5lib</a:t>
              </a:r>
              <a:r>
                <a:rPr spc="-10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pc="-35" dirty="0">
                  <a:solidFill>
                    <a:srgbClr val="FFFFFF"/>
                  </a:solidFill>
                  <a:latin typeface="Carlito"/>
                  <a:cs typeface="Carlito"/>
                </a:rPr>
                <a:t>Parser</a:t>
              </a:r>
              <a:endParaRPr dirty="0">
                <a:latin typeface="Carlito"/>
                <a:cs typeface="Carlito"/>
              </a:endParaRPr>
            </a:p>
          </p:txBody>
        </p:sp>
        <p:grpSp>
          <p:nvGrpSpPr>
            <p:cNvPr id="13" name="object 20"/>
            <p:cNvGrpSpPr/>
            <p:nvPr/>
          </p:nvGrpSpPr>
          <p:grpSpPr>
            <a:xfrm>
              <a:off x="5111496" y="4465320"/>
              <a:ext cx="3906520" cy="1580515"/>
              <a:chOff x="5111496" y="4465320"/>
              <a:chExt cx="3906520" cy="1580515"/>
            </a:xfrm>
          </p:grpSpPr>
          <p:sp>
            <p:nvSpPr>
              <p:cNvPr id="34" name="object 21"/>
              <p:cNvSpPr/>
              <p:nvPr/>
            </p:nvSpPr>
            <p:spPr>
              <a:xfrm>
                <a:off x="5625084" y="4721352"/>
                <a:ext cx="3392423" cy="3048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22"/>
              <p:cNvSpPr/>
              <p:nvPr/>
            </p:nvSpPr>
            <p:spPr>
              <a:xfrm>
                <a:off x="5646420" y="4742688"/>
                <a:ext cx="3313176" cy="225551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3"/>
              <p:cNvSpPr/>
              <p:nvPr/>
            </p:nvSpPr>
            <p:spPr>
              <a:xfrm>
                <a:off x="5111496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4"/>
              <p:cNvSpPr/>
              <p:nvPr/>
            </p:nvSpPr>
            <p:spPr>
              <a:xfrm>
                <a:off x="5289804" y="4789932"/>
                <a:ext cx="2287524" cy="98145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5"/>
              <p:cNvSpPr/>
              <p:nvPr/>
            </p:nvSpPr>
            <p:spPr>
              <a:xfrm>
                <a:off x="5132832" y="4486656"/>
                <a:ext cx="2500884" cy="150114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26"/>
            <p:cNvSpPr txBox="1"/>
            <p:nvPr/>
          </p:nvSpPr>
          <p:spPr>
            <a:xfrm>
              <a:off x="5470016" y="4854321"/>
              <a:ext cx="1802130" cy="668655"/>
            </a:xfrm>
            <a:prstGeom prst="rect">
              <a:avLst/>
            </a:prstGeom>
          </p:spPr>
          <p:txBody>
            <a:bodyPr vert="horz" wrap="square" lIns="0" tIns="44450" rIns="0" bIns="0" rtlCol="0">
              <a:spAutoFit/>
            </a:bodyPr>
            <a:lstStyle/>
            <a:p>
              <a:pPr marL="334010" marR="5080" indent="-321945">
                <a:lnSpc>
                  <a:spcPts val="2430"/>
                </a:lnSpc>
                <a:spcBef>
                  <a:spcPts val="350"/>
                </a:spcBef>
              </a:pPr>
              <a:r>
                <a:rPr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Find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launch</a:t>
              </a:r>
              <a:r>
                <a:rPr sz="2200" spc="-14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info  </a:t>
              </a: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table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5" name="object 27"/>
            <p:cNvGrpSpPr/>
            <p:nvPr/>
          </p:nvGrpSpPr>
          <p:grpSpPr>
            <a:xfrm>
              <a:off x="8438388" y="2965704"/>
              <a:ext cx="2580131" cy="3080004"/>
              <a:chOff x="8438388" y="2965704"/>
              <a:chExt cx="2580131" cy="3080004"/>
            </a:xfrm>
          </p:grpSpPr>
          <p:sp>
            <p:nvSpPr>
              <p:cNvPr id="29" name="object 28"/>
              <p:cNvSpPr/>
              <p:nvPr/>
            </p:nvSpPr>
            <p:spPr>
              <a:xfrm>
                <a:off x="8833104" y="2965704"/>
                <a:ext cx="304800" cy="194157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8854440" y="2987040"/>
                <a:ext cx="225551" cy="18623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0"/>
              <p:cNvSpPr/>
              <p:nvPr/>
            </p:nvSpPr>
            <p:spPr>
              <a:xfrm>
                <a:off x="8438388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1"/>
              <p:cNvSpPr/>
              <p:nvPr/>
            </p:nvSpPr>
            <p:spPr>
              <a:xfrm>
                <a:off x="8546592" y="4943855"/>
                <a:ext cx="2363724" cy="673607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2"/>
              <p:cNvSpPr/>
              <p:nvPr/>
            </p:nvSpPr>
            <p:spPr>
              <a:xfrm>
                <a:off x="8459724" y="4486656"/>
                <a:ext cx="2500883" cy="150114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33"/>
            <p:cNvSpPr txBox="1"/>
            <p:nvPr/>
          </p:nvSpPr>
          <p:spPr>
            <a:xfrm>
              <a:off x="8727440" y="5007990"/>
              <a:ext cx="1943735" cy="3606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Create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7" name="object 34"/>
            <p:cNvGrpSpPr/>
            <p:nvPr/>
          </p:nvGrpSpPr>
          <p:grpSpPr>
            <a:xfrm>
              <a:off x="8438388" y="1089660"/>
              <a:ext cx="2580640" cy="3112135"/>
              <a:chOff x="8438388" y="1089660"/>
              <a:chExt cx="2580640" cy="3112135"/>
            </a:xfrm>
          </p:grpSpPr>
          <p:sp>
            <p:nvSpPr>
              <p:cNvPr id="24" name="object 35"/>
              <p:cNvSpPr/>
              <p:nvPr/>
            </p:nvSpPr>
            <p:spPr>
              <a:xfrm>
                <a:off x="8833104" y="1089660"/>
                <a:ext cx="304800" cy="194157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36"/>
              <p:cNvSpPr/>
              <p:nvPr/>
            </p:nvSpPr>
            <p:spPr>
              <a:xfrm>
                <a:off x="8854440" y="1110996"/>
                <a:ext cx="225551" cy="186232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37"/>
              <p:cNvSpPr/>
              <p:nvPr/>
            </p:nvSpPr>
            <p:spPr>
              <a:xfrm>
                <a:off x="8438388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38"/>
              <p:cNvSpPr/>
              <p:nvPr/>
            </p:nvSpPr>
            <p:spPr>
              <a:xfrm>
                <a:off x="8659368" y="2606040"/>
                <a:ext cx="2203704" cy="1595628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39"/>
              <p:cNvSpPr/>
              <p:nvPr/>
            </p:nvSpPr>
            <p:spPr>
              <a:xfrm>
                <a:off x="8459724" y="2610612"/>
                <a:ext cx="2500883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40"/>
            <p:cNvSpPr txBox="1"/>
            <p:nvPr/>
          </p:nvSpPr>
          <p:spPr>
            <a:xfrm>
              <a:off x="8840216" y="2670809"/>
              <a:ext cx="1708150" cy="1174099"/>
            </a:xfrm>
            <a:prstGeom prst="rect">
              <a:avLst/>
            </a:prstGeom>
          </p:spPr>
          <p:txBody>
            <a:bodyPr vert="horz" wrap="square" lIns="0" tIns="40005" rIns="0" bIns="0" rtlCol="0">
              <a:spAutoFit/>
            </a:bodyPr>
            <a:lstStyle/>
            <a:p>
              <a:pPr marL="12700" marR="5080" algn="ctr">
                <a:lnSpc>
                  <a:spcPct val="91600"/>
                </a:lnSpc>
                <a:spcBef>
                  <a:spcPts val="315"/>
                </a:spcBef>
              </a:pPr>
              <a:r>
                <a:rPr spc="-45" dirty="0">
                  <a:solidFill>
                    <a:srgbClr val="FFFFFF"/>
                  </a:solidFill>
                  <a:latin typeface="Carlito"/>
                  <a:cs typeface="Carlito"/>
                </a:rPr>
                <a:t>Iterate</a:t>
              </a:r>
              <a:r>
                <a:rPr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pc="-20" dirty="0">
                  <a:solidFill>
                    <a:srgbClr val="FFFFFF"/>
                  </a:solidFill>
                  <a:latin typeface="Carlito"/>
                  <a:cs typeface="Carlito"/>
                </a:rPr>
                <a:t>through  table </a:t>
              </a:r>
              <a:r>
                <a:rPr spc="-5" dirty="0">
                  <a:solidFill>
                    <a:srgbClr val="FFFFFF"/>
                  </a:solidFill>
                  <a:latin typeface="Carlito"/>
                  <a:cs typeface="Carlito"/>
                </a:rPr>
                <a:t>cells </a:t>
              </a:r>
              <a:r>
                <a:rPr spc="-30" dirty="0">
                  <a:solidFill>
                    <a:srgbClr val="FFFFFF"/>
                  </a:solidFill>
                  <a:latin typeface="Carlito"/>
                  <a:cs typeface="Carlito"/>
                </a:rPr>
                <a:t>to  extract </a:t>
              </a:r>
              <a:r>
                <a:rPr spc="-35" dirty="0">
                  <a:solidFill>
                    <a:srgbClr val="FFFFFF"/>
                  </a:solidFill>
                  <a:latin typeface="Carlito"/>
                  <a:cs typeface="Carlito"/>
                </a:rPr>
                <a:t>data </a:t>
              </a:r>
              <a:r>
                <a:rPr spc="-3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dirty="0">
                <a:latin typeface="Carlito"/>
                <a:cs typeface="Carlito"/>
              </a:endParaRPr>
            </a:p>
          </p:txBody>
        </p:sp>
        <p:grpSp>
          <p:nvGrpSpPr>
            <p:cNvPr id="19" name="object 41"/>
            <p:cNvGrpSpPr/>
            <p:nvPr/>
          </p:nvGrpSpPr>
          <p:grpSpPr>
            <a:xfrm>
              <a:off x="8438388" y="713231"/>
              <a:ext cx="2580640" cy="1580515"/>
              <a:chOff x="8438388" y="713231"/>
              <a:chExt cx="2580640" cy="1580515"/>
            </a:xfrm>
          </p:grpSpPr>
          <p:sp>
            <p:nvSpPr>
              <p:cNvPr id="21" name="object 42"/>
              <p:cNvSpPr/>
              <p:nvPr/>
            </p:nvSpPr>
            <p:spPr>
              <a:xfrm>
                <a:off x="8438388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43"/>
              <p:cNvSpPr/>
              <p:nvPr/>
            </p:nvSpPr>
            <p:spPr>
              <a:xfrm>
                <a:off x="8525256" y="1037843"/>
                <a:ext cx="2468879" cy="981455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44"/>
              <p:cNvSpPr/>
              <p:nvPr/>
            </p:nvSpPr>
            <p:spPr>
              <a:xfrm>
                <a:off x="8459724" y="734567"/>
                <a:ext cx="2500883" cy="15011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45"/>
            <p:cNvSpPr txBox="1"/>
            <p:nvPr/>
          </p:nvSpPr>
          <p:spPr>
            <a:xfrm>
              <a:off x="8706104" y="1101090"/>
              <a:ext cx="1983105" cy="668020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384175" marR="5080" indent="-372110">
                <a:lnSpc>
                  <a:spcPts val="2420"/>
                </a:lnSpc>
                <a:spcBef>
                  <a:spcPts val="359"/>
                </a:spcBef>
              </a:pP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Cast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r>
                <a:rPr sz="22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6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DataFrame</a:t>
              </a:r>
              <a:endParaRPr sz="220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f80a141d-92ca-4d3d-9308-f7e7b1d44ce8"/>
    <ds:schemaRef ds:uri="155be751-a274-42e8-93fb-f39d3b9bccc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2516</Words>
  <Application>Microsoft Office PowerPoint</Application>
  <PresentationFormat>Widescreen</PresentationFormat>
  <Paragraphs>295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user</cp:lastModifiedBy>
  <cp:revision>210</cp:revision>
  <dcterms:created xsi:type="dcterms:W3CDTF">2021-04-29T18:58:34Z</dcterms:created>
  <dcterms:modified xsi:type="dcterms:W3CDTF">2023-11-25T10:24:47Z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